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24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904" autoAdjust="0"/>
  </p:normalViewPr>
  <p:slideViewPr>
    <p:cSldViewPr snapToGrid="0" snapToObjects="1">
      <p:cViewPr>
        <p:scale>
          <a:sx n="135" d="100"/>
          <a:sy n="135" d="100"/>
        </p:scale>
        <p:origin x="-2328" y="504"/>
      </p:cViewPr>
      <p:guideLst>
        <p:guide orient="horz" pos="3168"/>
        <p:guide pos="244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4EEF0F-D4B4-594D-B422-99C1FF30EF82}" type="datetimeFigureOut">
              <a:rPr lang="en-US" smtClean="0"/>
              <a:t>10/12/11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3824877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4EEF0F-D4B4-594D-B422-99C1FF30EF82}" type="datetimeFigureOut">
              <a:rPr lang="en-US" smtClean="0"/>
              <a:t>10/12/11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2345210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34990" y="402803"/>
            <a:ext cx="1748790" cy="85822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8620" y="402803"/>
            <a:ext cx="5116830" cy="85822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4EEF0F-D4B4-594D-B422-99C1FF30EF82}" type="datetimeFigureOut">
              <a:rPr lang="en-US" smtClean="0"/>
              <a:t>10/12/11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1603082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4EEF0F-D4B4-594D-B422-99C1FF30EF82}" type="datetimeFigureOut">
              <a:rPr lang="en-US" smtClean="0"/>
              <a:t>10/12/11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1417692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4EEF0F-D4B4-594D-B422-99C1FF30EF82}" type="datetimeFigureOut">
              <a:rPr lang="en-US" smtClean="0"/>
              <a:t>10/12/11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186396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8620" y="2346961"/>
            <a:ext cx="3432810" cy="66380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950970" y="2346961"/>
            <a:ext cx="3432810" cy="663807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4EEF0F-D4B4-594D-B422-99C1FF30EF82}" type="datetimeFigureOut">
              <a:rPr lang="en-US" smtClean="0"/>
              <a:t>10/12/11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1636406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4EEF0F-D4B4-594D-B422-99C1FF30EF82}" type="datetimeFigureOut">
              <a:rPr lang="en-US" smtClean="0"/>
              <a:t>10/12/11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3104838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4EEF0F-D4B4-594D-B422-99C1FF30EF82}" type="datetimeFigureOut">
              <a:rPr lang="en-US" smtClean="0"/>
              <a:t>10/12/11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57927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4EEF0F-D4B4-594D-B422-99C1FF30EF82}" type="datetimeFigureOut">
              <a:rPr lang="en-US" smtClean="0"/>
              <a:t>10/12/11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3370160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4EEF0F-D4B4-594D-B422-99C1FF30EF82}" type="datetimeFigureOut">
              <a:rPr lang="en-US" smtClean="0"/>
              <a:t>10/12/11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2874509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4EEF0F-D4B4-594D-B422-99C1FF30EF82}" type="datetimeFigureOut">
              <a:rPr lang="en-US" smtClean="0"/>
              <a:t>10/12/11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0953-F95F-3A47-A731-45357DB6345D}" type="slidenum">
              <a:rPr lang="en-US" smtClean="0"/>
              <a:t>‹#›</a:t>
            </a:fld>
            <a:endParaRPr lang="en-US"/>
          </a:p>
        </p:txBody>
      </p:sp>
    </p:spTree>
    <p:extLst>
      <p:ext uri="{BB962C8B-B14F-4D97-AF65-F5344CB8AC3E}">
        <p14:creationId xmlns:p14="http://schemas.microsoft.com/office/powerpoint/2010/main" val="14497848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1E4EEF0F-D4B4-594D-B422-99C1FF30EF82}" type="datetimeFigureOut">
              <a:rPr lang="en-US" smtClean="0"/>
              <a:t>10/12/11</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9322647"/>
            <a:ext cx="1813560" cy="535517"/>
          </a:xfrm>
          <a:prstGeom prst="rect">
            <a:avLst/>
          </a:prstGeom>
        </p:spPr>
        <p:txBody>
          <a:bodyPr vert="horz" lIns="91440" tIns="45720" rIns="91440" bIns="45720" rtlCol="0" anchor="ctr"/>
          <a:lstStyle>
            <a:lvl1pPr algn="r">
              <a:defRPr sz="1200">
                <a:solidFill>
                  <a:schemeClr val="tx1">
                    <a:tint val="75000"/>
                  </a:schemeClr>
                </a:solidFill>
              </a:defRPr>
            </a:lvl1pPr>
          </a:lstStyle>
          <a:p>
            <a:fld id="{75020953-F95F-3A47-A731-45357DB6345D}" type="slidenum">
              <a:rPr lang="en-US" smtClean="0"/>
              <a:t>‹#›</a:t>
            </a:fld>
            <a:endParaRPr lang="en-US"/>
          </a:p>
        </p:txBody>
      </p:sp>
    </p:spTree>
    <p:extLst>
      <p:ext uri="{BB962C8B-B14F-4D97-AF65-F5344CB8AC3E}">
        <p14:creationId xmlns:p14="http://schemas.microsoft.com/office/powerpoint/2010/main" val="276132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jpg"/><Relationship Id="rId7" Type="http://schemas.openxmlformats.org/officeDocument/2006/relationships/image" Target="../media/image6.jpg"/><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 Id="rId11"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2.xml.rels><?xml version="1.0" encoding="UTF-8" standalone="yes"?>
<Relationships xmlns="http://schemas.openxmlformats.org/package/2006/relationships"><Relationship Id="rId11" Type="http://schemas.openxmlformats.org/officeDocument/2006/relationships/image" Target="../media/image20.emf"/><Relationship Id="rId12" Type="http://schemas.openxmlformats.org/officeDocument/2006/relationships/image" Target="../media/image21.emf"/><Relationship Id="rId13" Type="http://schemas.openxmlformats.org/officeDocument/2006/relationships/image" Target="../media/image22.emf"/><Relationship Id="rId1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17.emf"/><Relationship Id="rId9" Type="http://schemas.openxmlformats.org/officeDocument/2006/relationships/image" Target="../media/image18.emf"/><Relationship Id="rId10"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5768" y="564965"/>
            <a:ext cx="979755" cy="430887"/>
          </a:xfrm>
          <a:prstGeom prst="rect">
            <a:avLst/>
          </a:prstGeom>
          <a:solidFill>
            <a:schemeClr val="accent3">
              <a:lumMod val="20000"/>
              <a:lumOff val="80000"/>
            </a:schemeClr>
          </a:solidFill>
          <a:ln>
            <a:solidFill>
              <a:srgbClr val="008000"/>
            </a:solid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100" b="1" dirty="0" err="1" smtClean="0">
                <a:solidFill>
                  <a:srgbClr val="008000"/>
                </a:solidFill>
              </a:rPr>
              <a:t>Uni-</a:t>
            </a:r>
            <a:r>
              <a:rPr lang="en-US" sz="1100" dirty="0" err="1" smtClean="0">
                <a:solidFill>
                  <a:srgbClr val="008000"/>
                </a:solidFill>
              </a:rPr>
              <a:t>variate</a:t>
            </a:r>
            <a:endParaRPr lang="en-US" sz="1100" dirty="0" smtClean="0">
              <a:solidFill>
                <a:srgbClr val="008000"/>
              </a:solidFill>
            </a:endParaRPr>
          </a:p>
          <a:p>
            <a:pPr algn="ctr"/>
            <a:r>
              <a:rPr lang="en-US" sz="1100" dirty="0" smtClean="0"/>
              <a:t>(one variable)</a:t>
            </a:r>
          </a:p>
        </p:txBody>
      </p:sp>
      <p:sp>
        <p:nvSpPr>
          <p:cNvPr id="9" name="TextBox 8"/>
          <p:cNvSpPr txBox="1"/>
          <p:nvPr/>
        </p:nvSpPr>
        <p:spPr>
          <a:xfrm>
            <a:off x="1224338" y="564965"/>
            <a:ext cx="984386" cy="430887"/>
          </a:xfrm>
          <a:prstGeom prst="rect">
            <a:avLst/>
          </a:prstGeom>
          <a:solidFill>
            <a:schemeClr val="accent3">
              <a:lumMod val="20000"/>
              <a:lumOff val="8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100" b="1" dirty="0" smtClean="0">
                <a:solidFill>
                  <a:schemeClr val="accent1"/>
                </a:solidFill>
              </a:rPr>
              <a:t>Bi</a:t>
            </a:r>
            <a:r>
              <a:rPr lang="en-US" sz="1100" dirty="0" smtClean="0">
                <a:solidFill>
                  <a:schemeClr val="accent1"/>
                </a:solidFill>
              </a:rPr>
              <a:t>-</a:t>
            </a:r>
            <a:r>
              <a:rPr lang="en-US" sz="1100" dirty="0" err="1" smtClean="0">
                <a:solidFill>
                  <a:schemeClr val="accent1"/>
                </a:solidFill>
              </a:rPr>
              <a:t>variate</a:t>
            </a:r>
            <a:endParaRPr lang="en-US" sz="1100" dirty="0" smtClean="0">
              <a:solidFill>
                <a:schemeClr val="accent1"/>
              </a:solidFill>
            </a:endParaRPr>
          </a:p>
          <a:p>
            <a:r>
              <a:rPr lang="en-US" sz="1100" dirty="0" smtClean="0"/>
              <a:t>(two variable)</a:t>
            </a:r>
          </a:p>
        </p:txBody>
      </p:sp>
      <p:sp>
        <p:nvSpPr>
          <p:cNvPr id="10" name="TextBox 9"/>
          <p:cNvSpPr txBox="1"/>
          <p:nvPr/>
        </p:nvSpPr>
        <p:spPr>
          <a:xfrm>
            <a:off x="1086271" y="146763"/>
            <a:ext cx="1122454" cy="400110"/>
          </a:xfrm>
          <a:prstGeom prst="rect">
            <a:avLst/>
          </a:prstGeom>
          <a:solidFill>
            <a:schemeClr val="accent3">
              <a:lumMod val="20000"/>
              <a:lumOff val="80000"/>
            </a:schemeClr>
          </a:solidFill>
          <a:ln>
            <a:solidFill>
              <a:srgbClr val="FF24DB"/>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rgbClr val="FF24DB"/>
                </a:solidFill>
              </a:rPr>
              <a:t> </a:t>
            </a:r>
            <a:r>
              <a:rPr lang="en-US" sz="1100" b="1" dirty="0" smtClean="0">
                <a:solidFill>
                  <a:srgbClr val="FF24DB"/>
                </a:solidFill>
              </a:rPr>
              <a:t>MULTI</a:t>
            </a:r>
            <a:r>
              <a:rPr lang="en-US" sz="1100" dirty="0" smtClean="0">
                <a:solidFill>
                  <a:srgbClr val="FF24DB"/>
                </a:solidFill>
              </a:rPr>
              <a:t>-</a:t>
            </a:r>
            <a:r>
              <a:rPr lang="en-US" sz="1100" dirty="0" err="1" smtClean="0">
                <a:solidFill>
                  <a:srgbClr val="FF24DB"/>
                </a:solidFill>
              </a:rPr>
              <a:t>variate</a:t>
            </a:r>
            <a:endParaRPr lang="en-US" sz="1100" dirty="0" smtClean="0">
              <a:solidFill>
                <a:srgbClr val="FF24DB"/>
              </a:solidFill>
            </a:endParaRPr>
          </a:p>
          <a:p>
            <a:pPr algn="ctr"/>
            <a:r>
              <a:rPr lang="en-US" sz="900" dirty="0" smtClean="0"/>
              <a:t>(multiple variables)</a:t>
            </a:r>
          </a:p>
        </p:txBody>
      </p:sp>
      <p:sp>
        <p:nvSpPr>
          <p:cNvPr id="12" name="TextBox 11"/>
          <p:cNvSpPr txBox="1"/>
          <p:nvPr/>
        </p:nvSpPr>
        <p:spPr>
          <a:xfrm>
            <a:off x="2243370" y="133536"/>
            <a:ext cx="1721394" cy="830997"/>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i="1" dirty="0" smtClean="0"/>
              <a:t>CATEGORICAL</a:t>
            </a:r>
            <a:r>
              <a:rPr lang="en-US" sz="1400" b="1" i="1" dirty="0" smtClean="0"/>
              <a:t> </a:t>
            </a:r>
            <a:r>
              <a:rPr lang="en-US" sz="1100" b="1" dirty="0" smtClean="0"/>
              <a:t>(Qualitative) </a:t>
            </a:r>
            <a:r>
              <a:rPr lang="en-US" sz="1050" dirty="0" smtClean="0"/>
              <a:t>Sex (M/F), Eye Color (Gr, </a:t>
            </a:r>
            <a:r>
              <a:rPr lang="en-US" sz="1050" dirty="0" err="1" smtClean="0"/>
              <a:t>Bl</a:t>
            </a:r>
            <a:r>
              <a:rPr lang="en-US" sz="1050" dirty="0" smtClean="0"/>
              <a:t>, Br, Hz), State(Al, </a:t>
            </a:r>
            <a:r>
              <a:rPr lang="en-US" sz="1050" dirty="0" err="1" smtClean="0"/>
              <a:t>Az</a:t>
            </a:r>
            <a:r>
              <a:rPr lang="en-US" sz="1050" dirty="0" smtClean="0"/>
              <a:t>, </a:t>
            </a:r>
            <a:r>
              <a:rPr lang="en-US" sz="1050" dirty="0" err="1" smtClean="0"/>
              <a:t>Ca</a:t>
            </a:r>
            <a:r>
              <a:rPr lang="en-US" sz="1050" dirty="0" smtClean="0"/>
              <a:t>)</a:t>
            </a:r>
            <a:endParaRPr lang="en-US" sz="1050" dirty="0"/>
          </a:p>
        </p:txBody>
      </p:sp>
      <p:sp>
        <p:nvSpPr>
          <p:cNvPr id="13" name="TextBox 12"/>
          <p:cNvSpPr txBox="1"/>
          <p:nvPr/>
        </p:nvSpPr>
        <p:spPr>
          <a:xfrm>
            <a:off x="3964765" y="133536"/>
            <a:ext cx="3405274" cy="784830"/>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b="1" i="1" dirty="0" smtClean="0">
                <a:solidFill>
                  <a:srgbClr val="FF0000"/>
                </a:solidFill>
              </a:rPr>
              <a:t>NUMERIC </a:t>
            </a:r>
            <a:r>
              <a:rPr lang="en-US" sz="1100" b="1" dirty="0" smtClean="0"/>
              <a:t>(Quantitative) </a:t>
            </a:r>
            <a:r>
              <a:rPr lang="en-US" sz="1200" b="1" dirty="0" smtClean="0">
                <a:solidFill>
                  <a:schemeClr val="accent1"/>
                </a:solidFill>
              </a:rPr>
              <a:t>Discreet</a:t>
            </a:r>
            <a:r>
              <a:rPr lang="en-US" sz="1200" b="1" dirty="0" smtClean="0"/>
              <a:t> </a:t>
            </a:r>
            <a:r>
              <a:rPr lang="en-US" sz="800" dirty="0" smtClean="0"/>
              <a:t>(Whole Number, Student Grade on 5Q Test, Times to pass </a:t>
            </a:r>
            <a:r>
              <a:rPr lang="en-US" sz="800" dirty="0" err="1" smtClean="0"/>
              <a:t>Drv</a:t>
            </a:r>
            <a:r>
              <a:rPr lang="en-US" sz="800" dirty="0" smtClean="0"/>
              <a:t> Test) </a:t>
            </a:r>
          </a:p>
          <a:p>
            <a:r>
              <a:rPr lang="en-US" sz="1200" b="1" dirty="0" smtClean="0">
                <a:solidFill>
                  <a:schemeClr val="accent6"/>
                </a:solidFill>
              </a:rPr>
              <a:t>Continuous </a:t>
            </a:r>
            <a:r>
              <a:rPr lang="en-US" sz="900" dirty="0" smtClean="0"/>
              <a:t>(Uncountable Number, </a:t>
            </a:r>
            <a:r>
              <a:rPr lang="en-US" sz="900" dirty="0" err="1" smtClean="0"/>
              <a:t>SPLdb</a:t>
            </a:r>
            <a:r>
              <a:rPr lang="en-US" sz="900" dirty="0" smtClean="0"/>
              <a:t>, Time between 1</a:t>
            </a:r>
            <a:r>
              <a:rPr lang="en-US" sz="900" baseline="30000" dirty="0" smtClean="0"/>
              <a:t>st</a:t>
            </a:r>
            <a:r>
              <a:rPr lang="en-US" sz="900" dirty="0" smtClean="0"/>
              <a:t>&amp;2</a:t>
            </a:r>
            <a:r>
              <a:rPr lang="en-US" sz="900" baseline="30000" dirty="0" smtClean="0"/>
              <a:t>nd</a:t>
            </a:r>
            <a:r>
              <a:rPr lang="en-US" sz="900" dirty="0" smtClean="0"/>
              <a:t> Place)</a:t>
            </a:r>
            <a:endParaRPr lang="en-US" sz="900" dirty="0"/>
          </a:p>
        </p:txBody>
      </p:sp>
      <p:grpSp>
        <p:nvGrpSpPr>
          <p:cNvPr id="3" name="Group 2"/>
          <p:cNvGrpSpPr/>
          <p:nvPr/>
        </p:nvGrpSpPr>
        <p:grpSpPr>
          <a:xfrm>
            <a:off x="396646" y="1364364"/>
            <a:ext cx="2134167" cy="1844093"/>
            <a:chOff x="2138972" y="1174686"/>
            <a:chExt cx="2134167" cy="1844093"/>
          </a:xfrm>
        </p:grpSpPr>
        <p:sp>
          <p:nvSpPr>
            <p:cNvPr id="33" name="Rectangle 32"/>
            <p:cNvSpPr/>
            <p:nvPr/>
          </p:nvSpPr>
          <p:spPr>
            <a:xfrm>
              <a:off x="2138972" y="1174686"/>
              <a:ext cx="2134167" cy="184409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32" name="Group 31"/>
            <p:cNvGrpSpPr/>
            <p:nvPr/>
          </p:nvGrpSpPr>
          <p:grpSpPr>
            <a:xfrm>
              <a:off x="2156235" y="1231875"/>
              <a:ext cx="2099641" cy="1645277"/>
              <a:chOff x="3649749" y="1174686"/>
              <a:chExt cx="2099641" cy="1645277"/>
            </a:xfrm>
          </p:grpSpPr>
          <p:sp>
            <p:nvSpPr>
              <p:cNvPr id="27" name="TextBox 26"/>
              <p:cNvSpPr txBox="1"/>
              <p:nvPr/>
            </p:nvSpPr>
            <p:spPr>
              <a:xfrm>
                <a:off x="3950369" y="1564433"/>
                <a:ext cx="1376962" cy="600164"/>
              </a:xfrm>
              <a:prstGeom prst="rect">
                <a:avLst/>
              </a:prstGeom>
              <a:noFill/>
            </p:spPr>
            <p:txBody>
              <a:bodyPr wrap="none" rtlCol="0">
                <a:spAutoFit/>
              </a:bodyPr>
              <a:lstStyle/>
              <a:p>
                <a:pPr algn="ctr"/>
                <a:r>
                  <a:rPr lang="en-US" sz="1100" b="1" dirty="0" smtClean="0"/>
                  <a:t>38 </a:t>
                </a:r>
                <a:r>
                  <a:rPr lang="en-US" sz="1100" b="1" dirty="0"/>
                  <a:t>24 40 36 36 41 38 </a:t>
                </a:r>
              </a:p>
              <a:p>
                <a:pPr algn="ctr"/>
                <a:r>
                  <a:rPr lang="en-US" sz="1100" b="1" dirty="0" smtClean="0"/>
                  <a:t>24 </a:t>
                </a:r>
                <a:r>
                  <a:rPr lang="en-US" sz="1100" b="1" dirty="0"/>
                  <a:t>40 41 45 37 36 </a:t>
                </a:r>
                <a:r>
                  <a:rPr lang="en-US" sz="1100" b="1" dirty="0" smtClean="0"/>
                  <a:t>36</a:t>
                </a:r>
              </a:p>
              <a:p>
                <a:pPr algn="ctr"/>
                <a:r>
                  <a:rPr lang="en-US" sz="1100" b="1" dirty="0" smtClean="0"/>
                  <a:t>39 </a:t>
                </a:r>
                <a:r>
                  <a:rPr lang="en-US" sz="1100" b="1" dirty="0"/>
                  <a:t>40 36 43 33 39 30</a:t>
                </a:r>
              </a:p>
            </p:txBody>
          </p:sp>
          <p:sp>
            <p:nvSpPr>
              <p:cNvPr id="28" name="TextBox 27"/>
              <p:cNvSpPr txBox="1"/>
              <p:nvPr/>
            </p:nvSpPr>
            <p:spPr>
              <a:xfrm>
                <a:off x="3649749" y="2219799"/>
                <a:ext cx="2099641" cy="600164"/>
              </a:xfrm>
              <a:prstGeom prst="rect">
                <a:avLst/>
              </a:prstGeom>
              <a:noFill/>
            </p:spPr>
            <p:txBody>
              <a:bodyPr wrap="none" rtlCol="0">
                <a:spAutoFit/>
              </a:bodyPr>
              <a:lstStyle/>
              <a:p>
                <a:r>
                  <a:rPr lang="en-US" sz="1100" b="1" dirty="0" smtClean="0">
                    <a:solidFill>
                      <a:srgbClr val="800000"/>
                    </a:solidFill>
                  </a:rPr>
                  <a:t>                     </a:t>
                </a:r>
                <a:r>
                  <a:rPr lang="en-US" sz="1100" b="1" dirty="0" smtClean="0">
                    <a:solidFill>
                      <a:schemeClr val="tx2">
                        <a:lumMod val="60000"/>
                        <a:lumOff val="40000"/>
                      </a:schemeClr>
                    </a:solidFill>
                  </a:rPr>
                  <a:t>4 4  </a:t>
                </a:r>
                <a:r>
                  <a:rPr lang="en-US" sz="1100" b="1" dirty="0" smtClean="0">
                    <a:solidFill>
                      <a:srgbClr val="800000"/>
                    </a:solidFill>
                  </a:rPr>
                  <a:t>2 </a:t>
                </a:r>
                <a:r>
                  <a:rPr lang="en-US" sz="1100" b="1" dirty="0" smtClean="0">
                    <a:solidFill>
                      <a:srgbClr val="0000FF"/>
                    </a:solidFill>
                  </a:rPr>
                  <a:t> </a:t>
                </a:r>
                <a:r>
                  <a:rPr lang="en-US" sz="1100" b="1" dirty="0" smtClean="0">
                    <a:solidFill>
                      <a:srgbClr val="9BBB59"/>
                    </a:solidFill>
                  </a:rPr>
                  <a:t>44 </a:t>
                </a:r>
              </a:p>
              <a:p>
                <a:r>
                  <a:rPr lang="en-US" sz="1100" b="1" dirty="0" smtClean="0">
                    <a:solidFill>
                      <a:srgbClr val="558ED5"/>
                    </a:solidFill>
                  </a:rPr>
                  <a:t>998876666630 </a:t>
                </a:r>
                <a:r>
                  <a:rPr lang="en-US" sz="1100" b="1" dirty="0" smtClean="0">
                    <a:solidFill>
                      <a:srgbClr val="800000"/>
                    </a:solidFill>
                  </a:rPr>
                  <a:t> 3</a:t>
                </a:r>
                <a:r>
                  <a:rPr lang="en-US" sz="1100" b="1" dirty="0" smtClean="0">
                    <a:solidFill>
                      <a:srgbClr val="0000FF"/>
                    </a:solidFill>
                  </a:rPr>
                  <a:t>  </a:t>
                </a:r>
                <a:r>
                  <a:rPr lang="en-US" sz="1100" b="1" dirty="0" smtClean="0">
                    <a:solidFill>
                      <a:srgbClr val="9BBB59"/>
                    </a:solidFill>
                  </a:rPr>
                  <a:t>036666678899 </a:t>
                </a:r>
              </a:p>
              <a:p>
                <a:r>
                  <a:rPr lang="en-US" sz="1100" b="1" dirty="0" smtClean="0">
                    <a:solidFill>
                      <a:srgbClr val="558ED5"/>
                    </a:solidFill>
                  </a:rPr>
                  <a:t>             531100 </a:t>
                </a:r>
                <a:r>
                  <a:rPr lang="en-US" sz="1100" b="1" dirty="0" smtClean="0">
                    <a:solidFill>
                      <a:srgbClr val="800000"/>
                    </a:solidFill>
                  </a:rPr>
                  <a:t> 4  </a:t>
                </a:r>
                <a:r>
                  <a:rPr lang="en-US" sz="1100" b="1" dirty="0" smtClean="0">
                    <a:solidFill>
                      <a:schemeClr val="accent3"/>
                    </a:solidFill>
                  </a:rPr>
                  <a:t>0001135</a:t>
                </a:r>
                <a:endParaRPr lang="en-US" sz="1100" b="1" dirty="0">
                  <a:solidFill>
                    <a:schemeClr val="accent3"/>
                  </a:solidFill>
                </a:endParaRPr>
              </a:p>
            </p:txBody>
          </p:sp>
          <p:cxnSp>
            <p:nvCxnSpPr>
              <p:cNvPr id="30" name="Straight Connector 29"/>
              <p:cNvCxnSpPr/>
              <p:nvPr/>
            </p:nvCxnSpPr>
            <p:spPr>
              <a:xfrm>
                <a:off x="4607425" y="2271092"/>
                <a:ext cx="0" cy="496004"/>
              </a:xfrm>
              <a:prstGeom prst="line">
                <a:avLst/>
              </a:prstGeom>
              <a:ln w="9525" cmpd="sng"/>
              <a:effectLst/>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3717943" y="1174686"/>
                <a:ext cx="1787669" cy="415498"/>
              </a:xfrm>
              <a:prstGeom prst="rect">
                <a:avLst/>
              </a:prstGeom>
              <a:noFill/>
            </p:spPr>
            <p:txBody>
              <a:bodyPr wrap="none" rtlCol="0">
                <a:spAutoFit/>
              </a:bodyPr>
              <a:lstStyle/>
              <a:p>
                <a:pPr algn="ctr"/>
                <a:r>
                  <a:rPr lang="en-US" sz="1200" b="1" dirty="0" smtClean="0">
                    <a:solidFill>
                      <a:srgbClr val="558ED5"/>
                    </a:solidFill>
                  </a:rPr>
                  <a:t>(B/B) </a:t>
                </a:r>
                <a:r>
                  <a:rPr lang="en-US" sz="1200" b="1" dirty="0" smtClean="0">
                    <a:solidFill>
                      <a:srgbClr val="800000"/>
                    </a:solidFill>
                  </a:rPr>
                  <a:t>Stem</a:t>
                </a:r>
                <a:r>
                  <a:rPr lang="en-US" sz="1200" b="1" dirty="0" smtClean="0">
                    <a:solidFill>
                      <a:schemeClr val="bg2">
                        <a:lumMod val="50000"/>
                      </a:schemeClr>
                    </a:solidFill>
                  </a:rPr>
                  <a:t> </a:t>
                </a:r>
                <a:r>
                  <a:rPr lang="en-US" sz="1200" b="1" dirty="0" smtClean="0"/>
                  <a:t>and</a:t>
                </a:r>
                <a:r>
                  <a:rPr lang="en-US" sz="1200" b="1" dirty="0" smtClean="0">
                    <a:solidFill>
                      <a:srgbClr val="0000FF"/>
                    </a:solidFill>
                  </a:rPr>
                  <a:t> </a:t>
                </a:r>
                <a:r>
                  <a:rPr lang="en-US" sz="1200" b="1" dirty="0" smtClean="0">
                    <a:solidFill>
                      <a:schemeClr val="accent3">
                        <a:lumMod val="75000"/>
                      </a:schemeClr>
                    </a:solidFill>
                  </a:rPr>
                  <a:t>Leaf</a:t>
                </a:r>
                <a:r>
                  <a:rPr lang="en-US" sz="1200" b="1" dirty="0" smtClean="0">
                    <a:solidFill>
                      <a:srgbClr val="0000FF"/>
                    </a:solidFill>
                  </a:rPr>
                  <a:t> </a:t>
                </a:r>
                <a:r>
                  <a:rPr lang="en-US" sz="1200" b="1" dirty="0" smtClean="0">
                    <a:solidFill>
                      <a:srgbClr val="000000"/>
                    </a:solidFill>
                  </a:rPr>
                  <a:t>Plot</a:t>
                </a:r>
              </a:p>
              <a:p>
                <a:pPr algn="ctr"/>
                <a:r>
                  <a:rPr lang="en-US" sz="900" dirty="0" smtClean="0"/>
                  <a:t>(Putting Data into Bins and Stacks</a:t>
                </a:r>
                <a:endParaRPr lang="en-US" sz="900" dirty="0"/>
              </a:p>
            </p:txBody>
          </p:sp>
        </p:grpSp>
      </p:grpSp>
      <p:grpSp>
        <p:nvGrpSpPr>
          <p:cNvPr id="4" name="Group 3"/>
          <p:cNvGrpSpPr/>
          <p:nvPr/>
        </p:nvGrpSpPr>
        <p:grpSpPr>
          <a:xfrm>
            <a:off x="317380" y="5988037"/>
            <a:ext cx="2226168" cy="1997763"/>
            <a:chOff x="-4480" y="4981602"/>
            <a:chExt cx="2226168" cy="1997763"/>
          </a:xfrm>
        </p:grpSpPr>
        <p:sp>
          <p:nvSpPr>
            <p:cNvPr id="34" name="Rectangle 33"/>
            <p:cNvSpPr/>
            <p:nvPr/>
          </p:nvSpPr>
          <p:spPr>
            <a:xfrm>
              <a:off x="-4480" y="4981602"/>
              <a:ext cx="2226167" cy="19977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TextBox 34"/>
            <p:cNvSpPr txBox="1"/>
            <p:nvPr/>
          </p:nvSpPr>
          <p:spPr>
            <a:xfrm>
              <a:off x="10709" y="4981603"/>
              <a:ext cx="2144600" cy="415498"/>
            </a:xfrm>
            <a:prstGeom prst="rect">
              <a:avLst/>
            </a:prstGeom>
            <a:noFill/>
          </p:spPr>
          <p:txBody>
            <a:bodyPr wrap="none" rtlCol="0">
              <a:spAutoFit/>
            </a:bodyPr>
            <a:lstStyle/>
            <a:p>
              <a:r>
                <a:rPr lang="en-US" sz="1200" b="1" dirty="0" smtClean="0">
                  <a:solidFill>
                    <a:srgbClr val="008000"/>
                  </a:solidFill>
                </a:rPr>
                <a:t>Histogram (</a:t>
              </a:r>
              <a:r>
                <a:rPr lang="en-US" sz="900" b="1" dirty="0" smtClean="0"/>
                <a:t>Good for Large </a:t>
              </a:r>
              <a:r>
                <a:rPr lang="en-US" sz="900" b="1" dirty="0" smtClean="0">
                  <a:solidFill>
                    <a:schemeClr val="accent6"/>
                  </a:solidFill>
                </a:rPr>
                <a:t>Data</a:t>
              </a:r>
              <a:r>
                <a:rPr lang="en-US" sz="900" b="1" dirty="0" smtClean="0"/>
                <a:t> sets)</a:t>
              </a:r>
            </a:p>
            <a:p>
              <a:endParaRPr lang="en-US" sz="900" b="1" dirty="0" smtClean="0"/>
            </a:p>
          </p:txBody>
        </p:sp>
        <p:pic>
          <p:nvPicPr>
            <p:cNvPr id="37" name="Picture 36"/>
            <p:cNvPicPr>
              <a:picLocks noChangeAspect="1"/>
            </p:cNvPicPr>
            <p:nvPr/>
          </p:nvPicPr>
          <p:blipFill>
            <a:blip r:embed="rId2"/>
            <a:stretch>
              <a:fillRect/>
            </a:stretch>
          </p:blipFill>
          <p:spPr>
            <a:xfrm>
              <a:off x="35277" y="5729242"/>
              <a:ext cx="2155840" cy="1221902"/>
            </a:xfrm>
            <a:prstGeom prst="rect">
              <a:avLst/>
            </a:prstGeom>
          </p:spPr>
        </p:pic>
        <p:sp>
          <p:nvSpPr>
            <p:cNvPr id="39" name="TextBox 38"/>
            <p:cNvSpPr txBox="1"/>
            <p:nvPr/>
          </p:nvSpPr>
          <p:spPr>
            <a:xfrm>
              <a:off x="10710" y="5147431"/>
              <a:ext cx="2210978" cy="646331"/>
            </a:xfrm>
            <a:prstGeom prst="rect">
              <a:avLst/>
            </a:prstGeom>
            <a:noFill/>
          </p:spPr>
          <p:txBody>
            <a:bodyPr wrap="square" rtlCol="0">
              <a:spAutoFit/>
            </a:bodyPr>
            <a:lstStyle/>
            <a:p>
              <a:r>
                <a:rPr lang="en-US" sz="900" b="1" dirty="0" smtClean="0"/>
                <a:t>Density estimate</a:t>
              </a:r>
              <a:r>
                <a:rPr lang="en-US" sz="900" dirty="0" smtClean="0"/>
                <a:t> can capture what happens with more data, displaying smooth curve showing the shape of the data distribution</a:t>
              </a:r>
              <a:endParaRPr lang="en-US" sz="900" dirty="0"/>
            </a:p>
          </p:txBody>
        </p:sp>
      </p:grpSp>
      <p:sp>
        <p:nvSpPr>
          <p:cNvPr id="2" name="TextBox 1"/>
          <p:cNvSpPr txBox="1"/>
          <p:nvPr/>
        </p:nvSpPr>
        <p:spPr>
          <a:xfrm>
            <a:off x="230251" y="115264"/>
            <a:ext cx="856019" cy="461665"/>
          </a:xfrm>
          <a:prstGeom prst="rect">
            <a:avLst/>
          </a:prstGeom>
          <a:solidFill>
            <a:schemeClr val="accent3">
              <a:lumMod val="40000"/>
              <a:lumOff val="60000"/>
            </a:schemeClr>
          </a:solidFill>
          <a:ln w="28575" cmpd="sng">
            <a:solidFill>
              <a:srgbClr val="4F81BD"/>
            </a:solidFill>
          </a:ln>
        </p:spPr>
        <p:txBody>
          <a:bodyPr wrap="square" rtlCol="0">
            <a:spAutoFit/>
          </a:bodyPr>
          <a:lstStyle/>
          <a:p>
            <a:pPr algn="ctr"/>
            <a:r>
              <a:rPr lang="en-US" sz="1200" b="1" i="1" u="sng" dirty="0" smtClean="0"/>
              <a:t>Data Types</a:t>
            </a:r>
          </a:p>
        </p:txBody>
      </p:sp>
      <p:grpSp>
        <p:nvGrpSpPr>
          <p:cNvPr id="15" name="Group 14"/>
          <p:cNvGrpSpPr/>
          <p:nvPr/>
        </p:nvGrpSpPr>
        <p:grpSpPr>
          <a:xfrm>
            <a:off x="295916" y="3492890"/>
            <a:ext cx="2289278" cy="2076578"/>
            <a:chOff x="-3026689" y="6407973"/>
            <a:chExt cx="2289278" cy="2076578"/>
          </a:xfrm>
        </p:grpSpPr>
        <p:sp>
          <p:nvSpPr>
            <p:cNvPr id="6" name="Rectangle 5"/>
            <p:cNvSpPr/>
            <p:nvPr/>
          </p:nvSpPr>
          <p:spPr>
            <a:xfrm>
              <a:off x="-3026689" y="6442025"/>
              <a:ext cx="2289278" cy="2042526"/>
            </a:xfrm>
            <a:prstGeom prst="rect">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a:solidFill>
                    <a:srgbClr val="800000"/>
                  </a:solidFill>
                </a:ln>
                <a:solidFill>
                  <a:srgbClr val="FFFFFF"/>
                </a:solidFill>
              </a:endParaRPr>
            </a:p>
          </p:txBody>
        </p:sp>
        <p:grpSp>
          <p:nvGrpSpPr>
            <p:cNvPr id="11" name="Group 10"/>
            <p:cNvGrpSpPr/>
            <p:nvPr/>
          </p:nvGrpSpPr>
          <p:grpSpPr>
            <a:xfrm>
              <a:off x="-3013954" y="6407973"/>
              <a:ext cx="2263808" cy="2033497"/>
              <a:chOff x="-1142525" y="6125764"/>
              <a:chExt cx="2263808" cy="2033497"/>
            </a:xfrm>
          </p:grpSpPr>
          <p:pic>
            <p:nvPicPr>
              <p:cNvPr id="5" name="Picture 4" descr="Path Fin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79" y="6799918"/>
                <a:ext cx="2180516" cy="1359343"/>
              </a:xfrm>
              <a:prstGeom prst="rect">
                <a:avLst/>
              </a:prstGeom>
            </p:spPr>
          </p:pic>
          <p:sp>
            <p:nvSpPr>
              <p:cNvPr id="7" name="TextBox 6"/>
              <p:cNvSpPr txBox="1"/>
              <p:nvPr/>
            </p:nvSpPr>
            <p:spPr>
              <a:xfrm>
                <a:off x="-1142525" y="6125764"/>
                <a:ext cx="2263808" cy="584776"/>
              </a:xfrm>
              <a:prstGeom prst="rect">
                <a:avLst/>
              </a:prstGeom>
              <a:noFill/>
            </p:spPr>
            <p:txBody>
              <a:bodyPr wrap="square" rtlCol="0">
                <a:spAutoFit/>
              </a:bodyPr>
              <a:lstStyle/>
              <a:p>
                <a:r>
                  <a:rPr lang="en-US" sz="1200" b="1" dirty="0" smtClean="0">
                    <a:solidFill>
                      <a:srgbClr val="008000"/>
                    </a:solidFill>
                  </a:rPr>
                  <a:t>Strip Chart </a:t>
                </a:r>
                <a:r>
                  <a:rPr lang="en-US" sz="1000" dirty="0" smtClean="0"/>
                  <a:t>Instead </a:t>
                </a:r>
                <a:r>
                  <a:rPr lang="en-US" sz="1000" dirty="0"/>
                  <a:t>of </a:t>
                </a:r>
                <a:r>
                  <a:rPr lang="en-US" sz="1000" dirty="0" smtClean="0"/>
                  <a:t>stems </a:t>
                </a:r>
                <a:r>
                  <a:rPr lang="en-US" sz="1000" b="1" dirty="0" smtClean="0"/>
                  <a:t>x-axis</a:t>
                </a:r>
                <a:r>
                  <a:rPr lang="en-US" sz="1000" dirty="0" smtClean="0"/>
                  <a:t>. </a:t>
                </a:r>
                <a:r>
                  <a:rPr lang="en-US" sz="1000" dirty="0"/>
                  <a:t>Rather than bins, identical items </a:t>
                </a:r>
                <a:r>
                  <a:rPr lang="en-US" sz="1000" b="1" dirty="0" smtClean="0"/>
                  <a:t>stacked</a:t>
                </a:r>
                <a:r>
                  <a:rPr lang="en-US" sz="1000" dirty="0" smtClean="0"/>
                  <a:t>. </a:t>
                </a:r>
                <a:r>
                  <a:rPr lang="en-US" sz="1000" b="1" dirty="0" smtClean="0"/>
                  <a:t>Dots </a:t>
                </a:r>
                <a:r>
                  <a:rPr lang="en-US" sz="1000" dirty="0" smtClean="0"/>
                  <a:t>than </a:t>
                </a:r>
                <a:r>
                  <a:rPr lang="en-US" sz="1000" dirty="0"/>
                  <a:t>digits</a:t>
                </a:r>
                <a:endParaRPr lang="en-US" sz="1000" b="1" dirty="0">
                  <a:solidFill>
                    <a:srgbClr val="008000"/>
                  </a:solidFill>
                </a:endParaRPr>
              </a:p>
            </p:txBody>
          </p:sp>
        </p:grpSp>
      </p:grpSp>
      <p:cxnSp>
        <p:nvCxnSpPr>
          <p:cNvPr id="43" name="Straight Connector 42"/>
          <p:cNvCxnSpPr/>
          <p:nvPr/>
        </p:nvCxnSpPr>
        <p:spPr>
          <a:xfrm>
            <a:off x="1500325" y="2525931"/>
            <a:ext cx="0" cy="496004"/>
          </a:xfrm>
          <a:prstGeom prst="line">
            <a:avLst/>
          </a:prstGeom>
          <a:ln w="9525" cmpd="sng"/>
          <a:effectLst/>
        </p:spPr>
        <p:style>
          <a:lnRef idx="2">
            <a:schemeClr val="dk1"/>
          </a:lnRef>
          <a:fillRef idx="0">
            <a:schemeClr val="dk1"/>
          </a:fillRef>
          <a:effectRef idx="1">
            <a:schemeClr val="dk1"/>
          </a:effectRef>
          <a:fontRef idx="minor">
            <a:schemeClr val="tx1"/>
          </a:fontRef>
        </p:style>
      </p:cxnSp>
      <p:grpSp>
        <p:nvGrpSpPr>
          <p:cNvPr id="64" name="Group 63"/>
          <p:cNvGrpSpPr/>
          <p:nvPr/>
        </p:nvGrpSpPr>
        <p:grpSpPr>
          <a:xfrm>
            <a:off x="2831022" y="1020871"/>
            <a:ext cx="4539017" cy="7779050"/>
            <a:chOff x="2384416" y="1115283"/>
            <a:chExt cx="4539017" cy="8583854"/>
          </a:xfrm>
        </p:grpSpPr>
        <p:sp>
          <p:nvSpPr>
            <p:cNvPr id="42" name="TextBox 41"/>
            <p:cNvSpPr txBox="1"/>
            <p:nvPr/>
          </p:nvSpPr>
          <p:spPr>
            <a:xfrm>
              <a:off x="2384416" y="1115283"/>
              <a:ext cx="4539017" cy="85838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smtClean="0"/>
                <a:t>Descriptive Statistics</a:t>
              </a:r>
            </a:p>
            <a:p>
              <a:r>
                <a:rPr lang="en-US" sz="1050" b="1" dirty="0"/>
                <a:t>Central Tendency </a:t>
              </a:r>
              <a:r>
                <a:rPr lang="en-US" sz="1050" b="1" dirty="0" smtClean="0"/>
                <a:t>Measures </a:t>
              </a:r>
              <a:r>
                <a:rPr lang="en-US" sz="1000" dirty="0" smtClean="0"/>
                <a:t>Relates </a:t>
              </a:r>
              <a:r>
                <a:rPr lang="en-US" sz="1000" dirty="0"/>
                <a:t>to the way in which quantitative data is clustered around some value. A measure of central tendency is a way of specifying - central value.</a:t>
              </a:r>
              <a:endParaRPr lang="en-US" sz="1000" b="1" dirty="0"/>
            </a:p>
            <a:p>
              <a:r>
                <a:rPr lang="en-US" sz="1000" b="1" dirty="0" smtClean="0"/>
                <a:t>MEAN </a:t>
              </a:r>
              <a:r>
                <a:rPr lang="en-US" sz="1000" dirty="0"/>
                <a:t>is often used to report central tendencies, it is not a robust statistic, meaning that it is greatly influenced by outliers. Notably, for skewed distributions, the </a:t>
              </a:r>
              <a:r>
                <a:rPr lang="en-US" sz="1000" dirty="0" smtClean="0"/>
                <a:t>mean </a:t>
              </a:r>
              <a:r>
                <a:rPr lang="en-US" sz="1000" dirty="0"/>
                <a:t>may not accord with one's notion of "middle", and robust statistics such as the median may be a better description of central tendency.</a:t>
              </a:r>
            </a:p>
            <a:p>
              <a:endParaRPr lang="en-US" sz="1000" dirty="0" smtClean="0"/>
            </a:p>
            <a:p>
              <a:r>
                <a:rPr lang="en-US" sz="1100" b="1" dirty="0" smtClean="0"/>
                <a:t>	 	  or</a:t>
              </a:r>
            </a:p>
            <a:p>
              <a:endParaRPr lang="en-US" sz="1100" b="1" dirty="0" smtClean="0"/>
            </a:p>
            <a:p>
              <a:r>
                <a:rPr lang="en-US" sz="1100" b="1" dirty="0" smtClean="0"/>
                <a:t>Median</a:t>
              </a:r>
              <a:r>
                <a:rPr lang="en-US" sz="1200" dirty="0" smtClean="0"/>
                <a:t> </a:t>
              </a:r>
              <a:r>
                <a:rPr lang="en-US" sz="1000" dirty="0"/>
                <a:t>is described as the numerical value separating the higher half of a sample, a population, or a probability distribution, from the lower half</a:t>
              </a:r>
            </a:p>
            <a:p>
              <a:r>
                <a:rPr lang="en-US" sz="1000" dirty="0" smtClean="0"/>
                <a:t> </a:t>
              </a:r>
              <a:endParaRPr lang="en-US" sz="1000" dirty="0"/>
            </a:p>
            <a:p>
              <a:endParaRPr lang="en-US" sz="1000" dirty="0"/>
            </a:p>
            <a:p>
              <a:endParaRPr lang="en-US" sz="1100" b="1" dirty="0" smtClean="0"/>
            </a:p>
            <a:p>
              <a:r>
                <a:rPr lang="en-US" sz="1100" b="1" dirty="0" smtClean="0"/>
                <a:t>Mid</a:t>
              </a:r>
              <a:r>
                <a:rPr lang="en-US" sz="1100" b="1" dirty="0"/>
                <a:t>-Range </a:t>
              </a:r>
              <a:r>
                <a:rPr lang="en-US" sz="900" dirty="0"/>
                <a:t>of a set of statistical data values is the arithmetic mean of the maximum and minimum values in a data set</a:t>
              </a:r>
            </a:p>
            <a:p>
              <a:endParaRPr lang="en-US" sz="900" dirty="0" smtClean="0"/>
            </a:p>
            <a:p>
              <a:endParaRPr lang="en-US" sz="900" dirty="0"/>
            </a:p>
            <a:p>
              <a:r>
                <a:rPr lang="en-US" sz="1000" b="1" dirty="0"/>
                <a:t>Variance</a:t>
              </a:r>
              <a:r>
                <a:rPr lang="en-US" sz="1000" dirty="0"/>
                <a:t> of a random variable or distribution is the expectation, or mean, of the squared </a:t>
              </a:r>
              <a:r>
                <a:rPr lang="en-US" sz="1000" i="1" dirty="0"/>
                <a:t>deviation</a:t>
              </a:r>
              <a:r>
                <a:rPr lang="en-US" sz="1000" dirty="0"/>
                <a:t> of that variable from its expected value or mean. Thus the variance is a measure of the amount of variation of the values of that variable, taking account of all possible values and their probabilities or weightings (not just the extremes which give the range).</a:t>
              </a:r>
            </a:p>
            <a:p>
              <a:endParaRPr lang="en-US" sz="900" dirty="0" smtClean="0"/>
            </a:p>
            <a:p>
              <a:endParaRPr lang="en-US" sz="900" dirty="0"/>
            </a:p>
            <a:p>
              <a:r>
                <a:rPr lang="en-US" sz="1100" b="1" dirty="0" smtClean="0"/>
                <a:t>Standard </a:t>
              </a:r>
              <a:r>
                <a:rPr lang="en-US" sz="1100" b="1" dirty="0"/>
                <a:t>deviation</a:t>
              </a:r>
              <a:r>
                <a:rPr lang="en-US" sz="1100" dirty="0"/>
                <a:t> </a:t>
              </a:r>
              <a:r>
                <a:rPr lang="en-US" sz="900" dirty="0"/>
                <a:t>is a widely used measure of variability or diversity used in statistics and probability theory. It shows how much variation or "dispersion" there is from the average (mean, or expected value). A low standard deviation indicates that the data points tend to be very close to the mean, whereas high standard deviation indicates that the data points are spread out over a large range of values</a:t>
              </a:r>
              <a:r>
                <a:rPr lang="en-US" sz="900" dirty="0" smtClean="0"/>
                <a:t>. </a:t>
              </a:r>
              <a:endParaRPr lang="en-US" sz="900" dirty="0"/>
            </a:p>
            <a:p>
              <a:endParaRPr lang="en-US" sz="900" dirty="0" smtClean="0"/>
            </a:p>
            <a:p>
              <a:r>
                <a:rPr lang="en-US" sz="1100" b="1" dirty="0" smtClean="0"/>
                <a:t>Interquartile </a:t>
              </a:r>
              <a:r>
                <a:rPr lang="en-US" sz="1100" b="1" dirty="0"/>
                <a:t>range (IQR)</a:t>
              </a:r>
              <a:r>
                <a:rPr lang="en-US" sz="900" dirty="0"/>
                <a:t>, also called the </a:t>
              </a:r>
              <a:r>
                <a:rPr lang="en-US" sz="900" dirty="0" err="1"/>
                <a:t>midspread</a:t>
              </a:r>
              <a:r>
                <a:rPr lang="en-US" sz="900" dirty="0"/>
                <a:t> or middle fifty, is a measure of statistical dispersion, being equal to the difference between the upper and lower quartiles</a:t>
              </a:r>
              <a:r>
                <a:rPr lang="en-US" sz="900" dirty="0" smtClean="0"/>
                <a:t>. </a:t>
              </a:r>
            </a:p>
            <a:p>
              <a:r>
                <a:rPr lang="en-US" sz="900" dirty="0" smtClean="0"/>
                <a:t>	</a:t>
              </a:r>
              <a:r>
                <a:rPr lang="en-US" sz="900" dirty="0"/>
                <a:t>		         </a:t>
              </a:r>
              <a:r>
                <a:rPr lang="en-US" sz="900" b="1" i="1" dirty="0"/>
                <a:t>IQR = Q3 − </a:t>
              </a:r>
              <a:r>
                <a:rPr lang="en-US" sz="900" b="1" i="1" dirty="0" smtClean="0"/>
                <a:t>Q1</a:t>
              </a:r>
            </a:p>
            <a:p>
              <a:endParaRPr lang="en-US" sz="900" b="1" i="1" dirty="0"/>
            </a:p>
            <a:p>
              <a:r>
                <a:rPr lang="en-US" sz="900" dirty="0" smtClean="0"/>
                <a:t>Unlike </a:t>
              </a:r>
              <a:r>
                <a:rPr lang="en-US" sz="900" dirty="0"/>
                <a:t>(total) range, the interquartile range is a robust statistic, having a breakdown point of 25%, and is thus often preferred to the total </a:t>
              </a:r>
              <a:r>
                <a:rPr lang="en-US" sz="900" dirty="0" smtClean="0"/>
                <a:t>range. The </a:t>
              </a:r>
              <a:r>
                <a:rPr lang="en-US" sz="900" dirty="0"/>
                <a:t>IQR is used to build box plots, simple graphical representations of a probability distribution. For a symmetric distribution (so the median equals the </a:t>
              </a:r>
              <a:r>
                <a:rPr lang="en-US" sz="900" dirty="0" err="1"/>
                <a:t>midhinge</a:t>
              </a:r>
              <a:r>
                <a:rPr lang="en-US" sz="900" dirty="0"/>
                <a:t>, the average of the first and third quartiles), half the IQR equals the median absolute deviation (MAD)</a:t>
              </a:r>
              <a:r>
                <a:rPr lang="en-US" sz="900" dirty="0" smtClean="0"/>
                <a:t>. The </a:t>
              </a:r>
              <a:r>
                <a:rPr lang="en-US" sz="900" dirty="0"/>
                <a:t>median is the corresponding measure of central tendency</a:t>
              </a:r>
              <a:r>
                <a:rPr lang="en-US" sz="900" dirty="0" smtClean="0"/>
                <a:t>.</a:t>
              </a:r>
              <a:endParaRPr lang="en-US" sz="900" dirty="0"/>
            </a:p>
            <a:p>
              <a:endParaRPr lang="en-US" sz="1100" b="1" dirty="0" smtClean="0"/>
            </a:p>
            <a:p>
              <a:r>
                <a:rPr lang="en-US" sz="1100" b="1" dirty="0" smtClean="0"/>
                <a:t>Z-scores </a:t>
              </a:r>
              <a:r>
                <a:rPr lang="en-US" sz="900" dirty="0"/>
                <a:t>indicates how many standard deviations an observation or datum is above or below the mean. It is a dimensionless quantity derived by subtracting the population mean from an individual raw score and then dividing the difference by the population standard deviation. This conversion process is called standardizing or normalizing</a:t>
              </a:r>
            </a:p>
            <a:p>
              <a:endParaRPr lang="en-US" sz="900" dirty="0"/>
            </a:p>
            <a:p>
              <a:endParaRPr lang="en-US" sz="900" dirty="0" smtClean="0"/>
            </a:p>
            <a:p>
              <a:endParaRPr lang="en-US" sz="900" dirty="0" smtClean="0"/>
            </a:p>
          </p:txBody>
        </p:sp>
        <p:pic>
          <p:nvPicPr>
            <p:cNvPr id="38" name="Picture 37"/>
            <p:cNvPicPr>
              <a:picLocks noChangeAspect="1"/>
            </p:cNvPicPr>
            <p:nvPr/>
          </p:nvPicPr>
          <p:blipFill>
            <a:blip r:embed="rId4"/>
            <a:stretch>
              <a:fillRect/>
            </a:stretch>
          </p:blipFill>
          <p:spPr>
            <a:xfrm>
              <a:off x="2435515" y="2577281"/>
              <a:ext cx="1079500" cy="520700"/>
            </a:xfrm>
            <a:prstGeom prst="rect">
              <a:avLst/>
            </a:prstGeom>
          </p:spPr>
        </p:pic>
        <p:pic>
          <p:nvPicPr>
            <p:cNvPr id="47" name="Picture 46"/>
            <p:cNvPicPr>
              <a:picLocks noChangeAspect="1"/>
            </p:cNvPicPr>
            <p:nvPr/>
          </p:nvPicPr>
          <p:blipFill>
            <a:blip r:embed="rId5"/>
            <a:stretch>
              <a:fillRect/>
            </a:stretch>
          </p:blipFill>
          <p:spPr>
            <a:xfrm>
              <a:off x="3072423" y="3427613"/>
              <a:ext cx="2794000" cy="609600"/>
            </a:xfrm>
            <a:prstGeom prst="rect">
              <a:avLst/>
            </a:prstGeom>
          </p:spPr>
        </p:pic>
        <p:pic>
          <p:nvPicPr>
            <p:cNvPr id="49" name="Picture 48" descr="am.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7138" y="2669318"/>
              <a:ext cx="2369723" cy="366926"/>
            </a:xfrm>
            <a:prstGeom prst="rect">
              <a:avLst/>
            </a:prstGeom>
          </p:spPr>
        </p:pic>
        <p:pic>
          <p:nvPicPr>
            <p:cNvPr id="52" name="Picture 51" descr="Mid-range - Wikipedia, the free encyclopedi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579" y="4202150"/>
              <a:ext cx="1208611" cy="355072"/>
            </a:xfrm>
            <a:prstGeom prst="rect">
              <a:avLst/>
            </a:prstGeom>
          </p:spPr>
        </p:pic>
        <p:pic>
          <p:nvPicPr>
            <p:cNvPr id="53" name="Picture 52"/>
            <p:cNvPicPr>
              <a:picLocks noChangeAspect="1"/>
            </p:cNvPicPr>
            <p:nvPr/>
          </p:nvPicPr>
          <p:blipFill>
            <a:blip r:embed="rId8"/>
            <a:stretch>
              <a:fillRect/>
            </a:stretch>
          </p:blipFill>
          <p:spPr>
            <a:xfrm>
              <a:off x="4296047" y="5273797"/>
              <a:ext cx="1498600" cy="520700"/>
            </a:xfrm>
            <a:prstGeom prst="rect">
              <a:avLst/>
            </a:prstGeom>
          </p:spPr>
        </p:pic>
        <p:pic>
          <p:nvPicPr>
            <p:cNvPr id="57" name="Picture 56"/>
            <p:cNvPicPr>
              <a:picLocks noChangeAspect="1"/>
            </p:cNvPicPr>
            <p:nvPr/>
          </p:nvPicPr>
          <p:blipFill>
            <a:blip r:embed="rId9"/>
            <a:stretch>
              <a:fillRect/>
            </a:stretch>
          </p:blipFill>
          <p:spPr>
            <a:xfrm>
              <a:off x="4383587" y="6422079"/>
              <a:ext cx="489401" cy="303767"/>
            </a:xfrm>
            <a:prstGeom prst="rect">
              <a:avLst/>
            </a:prstGeom>
          </p:spPr>
        </p:pic>
        <p:pic>
          <p:nvPicPr>
            <p:cNvPr id="63" name="Picture 62"/>
            <p:cNvPicPr>
              <a:picLocks noChangeAspect="1"/>
            </p:cNvPicPr>
            <p:nvPr/>
          </p:nvPicPr>
          <p:blipFill>
            <a:blip r:embed="rId10"/>
            <a:stretch>
              <a:fillRect/>
            </a:stretch>
          </p:blipFill>
          <p:spPr>
            <a:xfrm>
              <a:off x="5490339" y="8963693"/>
              <a:ext cx="1241289" cy="581363"/>
            </a:xfrm>
            <a:prstGeom prst="rect">
              <a:avLst/>
            </a:prstGeom>
          </p:spPr>
        </p:pic>
      </p:grpSp>
      <p:grpSp>
        <p:nvGrpSpPr>
          <p:cNvPr id="67" name="Group 66"/>
          <p:cNvGrpSpPr/>
          <p:nvPr/>
        </p:nvGrpSpPr>
        <p:grpSpPr>
          <a:xfrm rot="16200000">
            <a:off x="1688667" y="6858232"/>
            <a:ext cx="1559545" cy="4536575"/>
            <a:chOff x="170149" y="3790459"/>
            <a:chExt cx="1559545" cy="4536575"/>
          </a:xfrm>
        </p:grpSpPr>
        <p:grpSp>
          <p:nvGrpSpPr>
            <p:cNvPr id="29" name="Group 28"/>
            <p:cNvGrpSpPr/>
            <p:nvPr/>
          </p:nvGrpSpPr>
          <p:grpSpPr>
            <a:xfrm rot="5400000">
              <a:off x="-1318366" y="5278974"/>
              <a:ext cx="4536575" cy="1559545"/>
              <a:chOff x="2292453" y="4726503"/>
              <a:chExt cx="4536575" cy="1559545"/>
            </a:xfrm>
          </p:grpSpPr>
          <p:pic>
            <p:nvPicPr>
              <p:cNvPr id="55" name="Picture 54" descr="Boxplot_vs_PDF.png (703×731).jpg"/>
              <p:cNvPicPr>
                <a:picLocks noChangeAspect="1"/>
              </p:cNvPicPr>
              <p:nvPr/>
            </p:nvPicPr>
            <p:blipFill rotWithShape="1">
              <a:blip r:embed="rId11">
                <a:extLst>
                  <a:ext uri="{28A0092B-C50C-407E-A947-70E740481C1C}">
                    <a14:useLocalDpi xmlns:a14="http://schemas.microsoft.com/office/drawing/2010/main" val="0"/>
                  </a:ext>
                </a:extLst>
              </a:blip>
              <a:srcRect b="50199"/>
              <a:stretch/>
            </p:blipFill>
            <p:spPr>
              <a:xfrm>
                <a:off x="2292453" y="4726503"/>
                <a:ext cx="4536575" cy="1559545"/>
              </a:xfrm>
              <a:prstGeom prst="rect">
                <a:avLst/>
              </a:prstGeom>
            </p:spPr>
            <p:style>
              <a:lnRef idx="2">
                <a:schemeClr val="accent2"/>
              </a:lnRef>
              <a:fillRef idx="1">
                <a:schemeClr val="lt1"/>
              </a:fillRef>
              <a:effectRef idx="0">
                <a:schemeClr val="accent2"/>
              </a:effectRef>
              <a:fontRef idx="minor">
                <a:schemeClr val="dk1"/>
              </a:fontRef>
            </p:style>
          </p:pic>
          <p:sp>
            <p:nvSpPr>
              <p:cNvPr id="23" name="TextBox 22"/>
              <p:cNvSpPr txBox="1"/>
              <p:nvPr/>
            </p:nvSpPr>
            <p:spPr>
              <a:xfrm>
                <a:off x="3395014" y="4863389"/>
                <a:ext cx="344065"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800" dirty="0" smtClean="0">
                    <a:solidFill>
                      <a:schemeClr val="bg1">
                        <a:lumMod val="50000"/>
                      </a:schemeClr>
                    </a:solidFill>
                  </a:rPr>
                  <a:t>min</a:t>
                </a:r>
                <a:endParaRPr lang="en-US" sz="800" dirty="0">
                  <a:solidFill>
                    <a:schemeClr val="bg1">
                      <a:lumMod val="50000"/>
                    </a:schemeClr>
                  </a:solidFill>
                </a:endParaRPr>
              </a:p>
            </p:txBody>
          </p:sp>
          <p:sp>
            <p:nvSpPr>
              <p:cNvPr id="44" name="TextBox 43"/>
              <p:cNvSpPr txBox="1"/>
              <p:nvPr/>
            </p:nvSpPr>
            <p:spPr>
              <a:xfrm>
                <a:off x="5380308" y="4824599"/>
                <a:ext cx="364202" cy="21544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800" dirty="0" smtClean="0">
                    <a:solidFill>
                      <a:schemeClr val="bg1">
                        <a:lumMod val="50000"/>
                      </a:schemeClr>
                    </a:solidFill>
                  </a:rPr>
                  <a:t>max</a:t>
                </a:r>
                <a:endParaRPr lang="en-US" sz="800" dirty="0">
                  <a:solidFill>
                    <a:schemeClr val="bg1">
                      <a:lumMod val="50000"/>
                    </a:schemeClr>
                  </a:solidFill>
                </a:endParaRPr>
              </a:p>
            </p:txBody>
          </p:sp>
        </p:grpSp>
        <p:sp>
          <p:nvSpPr>
            <p:cNvPr id="65" name="TextBox 64"/>
            <p:cNvSpPr txBox="1"/>
            <p:nvPr/>
          </p:nvSpPr>
          <p:spPr>
            <a:xfrm rot="5400000">
              <a:off x="1347781" y="5601502"/>
              <a:ext cx="287258" cy="215444"/>
            </a:xfrm>
            <a:prstGeom prst="rect">
              <a:avLst/>
            </a:prstGeom>
            <a:noFill/>
          </p:spPr>
          <p:txBody>
            <a:bodyPr wrap="none" rtlCol="0">
              <a:spAutoFit/>
            </a:bodyPr>
            <a:lstStyle/>
            <a:p>
              <a:r>
                <a:rPr lang="en-US" sz="800" dirty="0" smtClean="0"/>
                <a:t>H</a:t>
              </a:r>
              <a:r>
                <a:rPr lang="en-US" sz="800" baseline="-25000" dirty="0" smtClean="0"/>
                <a:t>1</a:t>
              </a:r>
              <a:endParaRPr lang="en-US" sz="800" baseline="-25000" dirty="0"/>
            </a:p>
          </p:txBody>
        </p:sp>
        <p:sp>
          <p:nvSpPr>
            <p:cNvPr id="66" name="TextBox 65"/>
            <p:cNvSpPr txBox="1"/>
            <p:nvPr/>
          </p:nvSpPr>
          <p:spPr>
            <a:xfrm rot="5400000">
              <a:off x="1330855" y="6337136"/>
              <a:ext cx="287258" cy="215444"/>
            </a:xfrm>
            <a:prstGeom prst="rect">
              <a:avLst/>
            </a:prstGeom>
            <a:noFill/>
          </p:spPr>
          <p:txBody>
            <a:bodyPr wrap="none" rtlCol="0">
              <a:spAutoFit/>
            </a:bodyPr>
            <a:lstStyle/>
            <a:p>
              <a:r>
                <a:rPr lang="en-US" sz="800" dirty="0" smtClean="0"/>
                <a:t>H</a:t>
              </a:r>
              <a:r>
                <a:rPr lang="en-US" sz="800" baseline="-25000" dirty="0"/>
                <a:t>2</a:t>
              </a:r>
            </a:p>
          </p:txBody>
        </p:sp>
      </p:grpSp>
      <p:sp>
        <p:nvSpPr>
          <p:cNvPr id="14" name="Rectangle 13"/>
          <p:cNvSpPr/>
          <p:nvPr/>
        </p:nvSpPr>
        <p:spPr>
          <a:xfrm>
            <a:off x="3463254" y="4975339"/>
            <a:ext cx="966931" cy="215444"/>
          </a:xfrm>
          <a:prstGeom prst="rect">
            <a:avLst/>
          </a:prstGeom>
        </p:spPr>
        <p:txBody>
          <a:bodyPr wrap="none">
            <a:spAutoFit/>
          </a:bodyPr>
          <a:lstStyle/>
          <a:p>
            <a:r>
              <a:rPr lang="en-US" sz="800" dirty="0" smtClean="0"/>
              <a:t>Deviation xi </a:t>
            </a:r>
            <a:r>
              <a:rPr lang="en-US" sz="800" dirty="0"/>
              <a:t>= xi </a:t>
            </a:r>
            <a:r>
              <a:rPr lang="en-US" sz="800" dirty="0" smtClean="0"/>
              <a:t>- </a:t>
            </a:r>
            <a:r>
              <a:rPr lang="en-US" sz="800" dirty="0"/>
              <a:t>x</a:t>
            </a:r>
            <a:endParaRPr lang="en-US" sz="800" dirty="0"/>
          </a:p>
        </p:txBody>
      </p:sp>
    </p:spTree>
    <p:extLst>
      <p:ext uri="{BB962C8B-B14F-4D97-AF65-F5344CB8AC3E}">
        <p14:creationId xmlns:p14="http://schemas.microsoft.com/office/powerpoint/2010/main" val="15133039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14402398"/>
              </p:ext>
            </p:extLst>
          </p:nvPr>
        </p:nvGraphicFramePr>
        <p:xfrm>
          <a:off x="237519" y="609156"/>
          <a:ext cx="1911513" cy="914400"/>
        </p:xfrm>
        <a:graphic>
          <a:graphicData uri="http://schemas.openxmlformats.org/drawingml/2006/table">
            <a:tbl>
              <a:tblPr firstRow="1" bandRow="1">
                <a:tableStyleId>{EB344D84-9AFB-497E-A393-DC336BA19D2E}</a:tableStyleId>
              </a:tblPr>
              <a:tblGrid>
                <a:gridCol w="583850"/>
                <a:gridCol w="815793"/>
                <a:gridCol w="511870"/>
              </a:tblGrid>
              <a:tr h="201761">
                <a:tc gridSpan="3">
                  <a:txBody>
                    <a:bodyPr/>
                    <a:lstStyle/>
                    <a:p>
                      <a:pPr algn="ctr"/>
                      <a:r>
                        <a:rPr lang="en-US" sz="1050" dirty="0" smtClean="0"/>
                        <a:t>Frequency  Table!</a:t>
                      </a:r>
                      <a:endParaRPr lang="en-US" sz="1050" dirty="0">
                        <a:solidFill>
                          <a:schemeClr val="bg1"/>
                        </a:solidFill>
                      </a:endParaRPr>
                    </a:p>
                  </a:txBody>
                  <a:tcPr/>
                </a:tc>
                <a:tc hMerge="1">
                  <a:txBody>
                    <a:bodyPr/>
                    <a:lstStyle/>
                    <a:p>
                      <a:pPr algn="dist"/>
                      <a:endParaRPr lang="en-US" sz="1050" dirty="0"/>
                    </a:p>
                  </a:txBody>
                  <a:tcPr/>
                </a:tc>
                <a:tc hMerge="1">
                  <a:txBody>
                    <a:bodyPr/>
                    <a:lstStyle/>
                    <a:p>
                      <a:pPr algn="dist"/>
                      <a:endParaRPr lang="en-US" sz="1050" dirty="0"/>
                    </a:p>
                  </a:txBody>
                  <a:tcPr/>
                </a:tc>
              </a:tr>
              <a:tr h="201761">
                <a:tc>
                  <a:txBody>
                    <a:bodyPr/>
                    <a:lstStyle/>
                    <a:p>
                      <a:pPr algn="ctr"/>
                      <a:r>
                        <a:rPr lang="en-US" sz="1050" dirty="0" smtClean="0"/>
                        <a:t>Clear</a:t>
                      </a:r>
                      <a:endParaRPr lang="en-US" sz="1050" b="1" dirty="0"/>
                    </a:p>
                  </a:txBody>
                  <a:tcPr/>
                </a:tc>
                <a:tc>
                  <a:txBody>
                    <a:bodyPr/>
                    <a:lstStyle/>
                    <a:p>
                      <a:pPr algn="ctr"/>
                      <a:r>
                        <a:rPr lang="en-US" sz="1050" dirty="0" smtClean="0"/>
                        <a:t>Partly Cloudy</a:t>
                      </a:r>
                      <a:endParaRPr lang="en-US" sz="1050" b="1" dirty="0"/>
                    </a:p>
                  </a:txBody>
                  <a:tcPr/>
                </a:tc>
                <a:tc>
                  <a:txBody>
                    <a:bodyPr/>
                    <a:lstStyle/>
                    <a:p>
                      <a:pPr algn="ctr"/>
                      <a:r>
                        <a:rPr lang="en-US" sz="1050" dirty="0" smtClean="0"/>
                        <a:t>Cloudy</a:t>
                      </a:r>
                      <a:endParaRPr lang="en-US" sz="1050" b="1" dirty="0"/>
                    </a:p>
                  </a:txBody>
                  <a:tcPr/>
                </a:tc>
              </a:tr>
              <a:tr h="201761">
                <a:tc>
                  <a:txBody>
                    <a:bodyPr/>
                    <a:lstStyle/>
                    <a:p>
                      <a:pPr algn="ctr"/>
                      <a:r>
                        <a:rPr lang="en-US" sz="1050" dirty="0" smtClean="0"/>
                        <a:t>11</a:t>
                      </a:r>
                      <a:endParaRPr lang="en-US" sz="1050" dirty="0"/>
                    </a:p>
                  </a:txBody>
                  <a:tcPr/>
                </a:tc>
                <a:tc>
                  <a:txBody>
                    <a:bodyPr/>
                    <a:lstStyle/>
                    <a:p>
                      <a:pPr algn="ctr"/>
                      <a:r>
                        <a:rPr lang="en-US" sz="1050" dirty="0" smtClean="0"/>
                        <a:t>11</a:t>
                      </a:r>
                      <a:endParaRPr lang="en-US" sz="1050" dirty="0"/>
                    </a:p>
                  </a:txBody>
                  <a:tcPr/>
                </a:tc>
                <a:tc>
                  <a:txBody>
                    <a:bodyPr/>
                    <a:lstStyle/>
                    <a:p>
                      <a:pPr algn="ctr"/>
                      <a:r>
                        <a:rPr lang="en-US" sz="1050" dirty="0" smtClean="0"/>
                        <a:t>9</a:t>
                      </a:r>
                      <a:endParaRPr lang="en-US" sz="105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437567109"/>
              </p:ext>
            </p:extLst>
          </p:nvPr>
        </p:nvGraphicFramePr>
        <p:xfrm>
          <a:off x="237522" y="1553136"/>
          <a:ext cx="1911513" cy="1485900"/>
        </p:xfrm>
        <a:graphic>
          <a:graphicData uri="http://schemas.openxmlformats.org/drawingml/2006/table">
            <a:tbl>
              <a:tblPr firstRow="1" bandRow="1">
                <a:tableStyleId>{EB344D84-9AFB-497E-A393-DC336BA19D2E}</a:tableStyleId>
              </a:tblPr>
              <a:tblGrid>
                <a:gridCol w="583850"/>
                <a:gridCol w="815793"/>
                <a:gridCol w="511870"/>
              </a:tblGrid>
              <a:tr h="201761">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50" dirty="0" smtClean="0"/>
                        <a:t>And…Relative Frequency Table!</a:t>
                      </a:r>
                      <a:endParaRPr lang="en-US" sz="1050" dirty="0" smtClean="0">
                        <a:solidFill>
                          <a:srgbClr val="FFFFFF"/>
                        </a:solidFill>
                      </a:endParaRPr>
                    </a:p>
                  </a:txBody>
                  <a:tcPr/>
                </a:tc>
                <a:tc hMerge="1">
                  <a:txBody>
                    <a:bodyPr/>
                    <a:lstStyle/>
                    <a:p>
                      <a:pPr algn="ctr"/>
                      <a:endParaRPr lang="en-US" sz="1050" dirty="0"/>
                    </a:p>
                  </a:txBody>
                  <a:tcPr/>
                </a:tc>
                <a:tc hMerge="1">
                  <a:txBody>
                    <a:bodyPr/>
                    <a:lstStyle/>
                    <a:p>
                      <a:pPr algn="ctr"/>
                      <a:endParaRPr lang="en-US" sz="1050" dirty="0"/>
                    </a:p>
                  </a:txBody>
                  <a:tcPr/>
                </a:tc>
              </a:tr>
              <a:tr h="201761">
                <a:tc>
                  <a:txBody>
                    <a:bodyPr/>
                    <a:lstStyle/>
                    <a:p>
                      <a:pPr algn="ctr"/>
                      <a:r>
                        <a:rPr lang="en-US" sz="1050" dirty="0" smtClean="0"/>
                        <a:t>Clear</a:t>
                      </a:r>
                      <a:endParaRPr lang="en-US" sz="1050" b="1" dirty="0"/>
                    </a:p>
                  </a:txBody>
                  <a:tcPr/>
                </a:tc>
                <a:tc>
                  <a:txBody>
                    <a:bodyPr/>
                    <a:lstStyle/>
                    <a:p>
                      <a:pPr algn="ctr"/>
                      <a:r>
                        <a:rPr lang="en-US" sz="1050" dirty="0" smtClean="0"/>
                        <a:t>Partly Cloudy</a:t>
                      </a:r>
                      <a:endParaRPr lang="en-US" sz="1050" b="1" dirty="0"/>
                    </a:p>
                  </a:txBody>
                  <a:tcPr/>
                </a:tc>
                <a:tc>
                  <a:txBody>
                    <a:bodyPr/>
                    <a:lstStyle/>
                    <a:p>
                      <a:pPr algn="ctr"/>
                      <a:r>
                        <a:rPr lang="en-US" sz="1050" dirty="0" smtClean="0"/>
                        <a:t>Cloudy</a:t>
                      </a:r>
                      <a:endParaRPr lang="en-US" sz="1050" b="1" dirty="0"/>
                    </a:p>
                  </a:txBody>
                  <a:tcPr/>
                </a:tc>
              </a:tr>
              <a:tr h="201761">
                <a:tc>
                  <a:txBody>
                    <a:bodyPr/>
                    <a:lstStyle/>
                    <a:p>
                      <a:pPr algn="ctr"/>
                      <a:r>
                        <a:rPr lang="en-US" sz="1050" dirty="0" smtClean="0"/>
                        <a:t>.36</a:t>
                      </a:r>
                      <a:endParaRPr lang="en-US" sz="1050" dirty="0"/>
                    </a:p>
                  </a:txBody>
                  <a:tcPr/>
                </a:tc>
                <a:tc>
                  <a:txBody>
                    <a:bodyPr/>
                    <a:lstStyle/>
                    <a:p>
                      <a:pPr algn="ctr"/>
                      <a:r>
                        <a:rPr lang="en-US" sz="1050" dirty="0" smtClean="0"/>
                        <a:t>.36</a:t>
                      </a:r>
                      <a:endParaRPr lang="en-US" sz="1050" dirty="0"/>
                    </a:p>
                  </a:txBody>
                  <a:tcPr/>
                </a:tc>
                <a:tc>
                  <a:txBody>
                    <a:bodyPr/>
                    <a:lstStyle/>
                    <a:p>
                      <a:pPr algn="ctr"/>
                      <a:r>
                        <a:rPr lang="en-US" sz="1050" dirty="0" smtClean="0"/>
                        <a:t>.3</a:t>
                      </a:r>
                      <a:endParaRPr lang="en-US" sz="1050" dirty="0"/>
                    </a:p>
                  </a:txBody>
                  <a:tcPr/>
                </a:tc>
              </a:tr>
              <a:tr h="330155">
                <a:tc gridSpan="3">
                  <a:txBody>
                    <a:bodyPr/>
                    <a:lstStyle/>
                    <a:p>
                      <a:pPr algn="ctr"/>
                      <a:r>
                        <a:rPr lang="en-US" sz="1050" dirty="0" smtClean="0"/>
                        <a:t>(Divide each count by relative sample, (in this case 3))</a:t>
                      </a:r>
                      <a:endParaRPr lang="en-US" sz="1050" dirty="0"/>
                    </a:p>
                  </a:txBody>
                  <a:tcPr/>
                </a:tc>
                <a:tc hMerge="1">
                  <a:txBody>
                    <a:bodyPr/>
                    <a:lstStyle/>
                    <a:p>
                      <a:pPr algn="ctr"/>
                      <a:endParaRPr lang="en-US" sz="1050" dirty="0"/>
                    </a:p>
                  </a:txBody>
                  <a:tcPr/>
                </a:tc>
                <a:tc hMerge="1">
                  <a:txBody>
                    <a:bodyPr/>
                    <a:lstStyle/>
                    <a:p>
                      <a:pPr algn="ctr"/>
                      <a:endParaRPr lang="en-US" sz="1050" dirty="0"/>
                    </a:p>
                  </a:txBody>
                  <a:tcPr/>
                </a:tc>
              </a:tr>
            </a:tbl>
          </a:graphicData>
        </a:graphic>
      </p:graphicFrame>
      <p:sp>
        <p:nvSpPr>
          <p:cNvPr id="6" name="TextBox 5"/>
          <p:cNvSpPr txBox="1"/>
          <p:nvPr/>
        </p:nvSpPr>
        <p:spPr>
          <a:xfrm>
            <a:off x="237522" y="185316"/>
            <a:ext cx="1911513" cy="40011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000" b="1" dirty="0" smtClean="0">
                <a:solidFill>
                  <a:schemeClr val="tx1"/>
                </a:solidFill>
              </a:rPr>
              <a:t>One Categorical Variable results in a..</a:t>
            </a:r>
            <a:endParaRPr lang="en-US" sz="1000" b="1" dirty="0">
              <a:solidFill>
                <a:schemeClr val="tx1"/>
              </a:solidFill>
            </a:endParaRPr>
          </a:p>
        </p:txBody>
      </p:sp>
      <p:pic>
        <p:nvPicPr>
          <p:cNvPr id="7" name="Picture 6"/>
          <p:cNvPicPr>
            <a:picLocks noChangeAspect="1"/>
          </p:cNvPicPr>
          <p:nvPr/>
        </p:nvPicPr>
        <p:blipFill>
          <a:blip r:embed="rId2"/>
          <a:stretch>
            <a:fillRect/>
          </a:stretch>
        </p:blipFill>
        <p:spPr>
          <a:xfrm>
            <a:off x="2149035" y="488436"/>
            <a:ext cx="2533610" cy="1376594"/>
          </a:xfrm>
          <a:prstGeom prst="rect">
            <a:avLst/>
          </a:prstGeom>
          <a:ln w="28575" cmpd="sng">
            <a:solidFill>
              <a:srgbClr val="4F81BD"/>
            </a:solidFill>
          </a:ln>
        </p:spPr>
      </p:pic>
      <p:sp>
        <p:nvSpPr>
          <p:cNvPr id="8" name="TextBox 7"/>
          <p:cNvSpPr txBox="1"/>
          <p:nvPr/>
        </p:nvSpPr>
        <p:spPr>
          <a:xfrm>
            <a:off x="2149035" y="185316"/>
            <a:ext cx="1414119" cy="2308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900" b="1" dirty="0" smtClean="0"/>
              <a:t>Two or more result in a….</a:t>
            </a:r>
            <a:endParaRPr lang="en-US" sz="900" b="1" dirty="0"/>
          </a:p>
        </p:txBody>
      </p:sp>
      <p:sp>
        <p:nvSpPr>
          <p:cNvPr id="9" name="TextBox 8"/>
          <p:cNvSpPr txBox="1"/>
          <p:nvPr/>
        </p:nvSpPr>
        <p:spPr>
          <a:xfrm>
            <a:off x="3293734" y="501636"/>
            <a:ext cx="119822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900" b="1" dirty="0" smtClean="0"/>
              <a:t>Contingency Table!</a:t>
            </a:r>
          </a:p>
          <a:p>
            <a:r>
              <a:rPr lang="en-US" sz="900" b="1" dirty="0" smtClean="0"/>
              <a:t>(</a:t>
            </a:r>
            <a:r>
              <a:rPr lang="en-US" sz="900" b="1" dirty="0"/>
              <a:t>Joint </a:t>
            </a:r>
            <a:r>
              <a:rPr lang="en-US" sz="900" b="1" dirty="0" smtClean="0"/>
              <a:t> Frequencies…)</a:t>
            </a:r>
            <a:endParaRPr lang="en-US" sz="900" b="1" dirty="0"/>
          </a:p>
        </p:txBody>
      </p:sp>
      <p:grpSp>
        <p:nvGrpSpPr>
          <p:cNvPr id="38" name="Group 37"/>
          <p:cNvGrpSpPr/>
          <p:nvPr/>
        </p:nvGrpSpPr>
        <p:grpSpPr>
          <a:xfrm rot="5400000">
            <a:off x="4199677" y="781222"/>
            <a:ext cx="2616200" cy="1179888"/>
            <a:chOff x="144072" y="2765356"/>
            <a:chExt cx="2616200" cy="1179888"/>
          </a:xfrm>
        </p:grpSpPr>
        <p:pic>
          <p:nvPicPr>
            <p:cNvPr id="10" name="Picture 9"/>
            <p:cNvPicPr>
              <a:picLocks noChangeAspect="1"/>
            </p:cNvPicPr>
            <p:nvPr/>
          </p:nvPicPr>
          <p:blipFill>
            <a:blip r:embed="rId3"/>
            <a:stretch>
              <a:fillRect/>
            </a:stretch>
          </p:blipFill>
          <p:spPr>
            <a:xfrm>
              <a:off x="144072" y="2903844"/>
              <a:ext cx="2616200" cy="1041400"/>
            </a:xfrm>
            <a:prstGeom prst="rect">
              <a:avLst/>
            </a:prstGeom>
          </p:spPr>
        </p:pic>
        <p:sp>
          <p:nvSpPr>
            <p:cNvPr id="11" name="TextBox 10"/>
            <p:cNvSpPr txBox="1"/>
            <p:nvPr/>
          </p:nvSpPr>
          <p:spPr>
            <a:xfrm>
              <a:off x="337293" y="2765356"/>
              <a:ext cx="2185214" cy="276999"/>
            </a:xfrm>
            <a:prstGeom prst="rect">
              <a:avLst/>
            </a:prstGeom>
            <a:noFill/>
          </p:spPr>
          <p:txBody>
            <a:bodyPr wrap="none" rtlCol="0">
              <a:spAutoFit/>
            </a:bodyPr>
            <a:lstStyle/>
            <a:p>
              <a:r>
                <a:rPr lang="en-US" sz="1200" b="1" dirty="0" smtClean="0"/>
                <a:t>Marginal Frequencies, (for SEX)</a:t>
              </a:r>
              <a:endParaRPr lang="en-US" sz="1200" b="1" dirty="0"/>
            </a:p>
          </p:txBody>
        </p:sp>
        <p:sp>
          <p:nvSpPr>
            <p:cNvPr id="15" name="Left Arrow 14"/>
            <p:cNvSpPr/>
            <p:nvPr/>
          </p:nvSpPr>
          <p:spPr>
            <a:xfrm rot="17691045">
              <a:off x="2273045" y="2947097"/>
              <a:ext cx="470820" cy="190492"/>
            </a:xfrm>
            <a:prstGeom prst="leftArrow">
              <a:avLst>
                <a:gd name="adj1" fmla="val 17742"/>
                <a:gd name="adj2" fmla="val 564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uble Brace 15"/>
            <p:cNvSpPr/>
            <p:nvPr/>
          </p:nvSpPr>
          <p:spPr>
            <a:xfrm>
              <a:off x="2058548" y="3422257"/>
              <a:ext cx="354289" cy="379092"/>
            </a:xfrm>
            <a:prstGeom prst="bracePair">
              <a:avLst>
                <a:gd name="adj" fmla="val 1259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Plus 16"/>
            <p:cNvSpPr/>
            <p:nvPr/>
          </p:nvSpPr>
          <p:spPr>
            <a:xfrm>
              <a:off x="1373398" y="3442950"/>
              <a:ext cx="98772" cy="13122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lus 17"/>
            <p:cNvSpPr/>
            <p:nvPr/>
          </p:nvSpPr>
          <p:spPr>
            <a:xfrm>
              <a:off x="1384693" y="3604757"/>
              <a:ext cx="98772" cy="13122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Equal 18"/>
            <p:cNvSpPr/>
            <p:nvPr/>
          </p:nvSpPr>
          <p:spPr>
            <a:xfrm>
              <a:off x="1849218" y="3442950"/>
              <a:ext cx="139553" cy="142555"/>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Equal 19"/>
            <p:cNvSpPr/>
            <p:nvPr/>
          </p:nvSpPr>
          <p:spPr>
            <a:xfrm>
              <a:off x="1851109" y="3623099"/>
              <a:ext cx="139553" cy="142555"/>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9" name="Group 38"/>
          <p:cNvGrpSpPr/>
          <p:nvPr/>
        </p:nvGrpSpPr>
        <p:grpSpPr>
          <a:xfrm rot="5400000">
            <a:off x="5490676" y="728839"/>
            <a:ext cx="2609862" cy="1290969"/>
            <a:chOff x="2493226" y="2261335"/>
            <a:chExt cx="2921000" cy="1325399"/>
          </a:xfrm>
        </p:grpSpPr>
        <p:pic>
          <p:nvPicPr>
            <p:cNvPr id="13" name="Picture 12"/>
            <p:cNvPicPr>
              <a:picLocks noChangeAspect="1"/>
            </p:cNvPicPr>
            <p:nvPr/>
          </p:nvPicPr>
          <p:blipFill>
            <a:blip r:embed="rId4"/>
            <a:stretch>
              <a:fillRect/>
            </a:stretch>
          </p:blipFill>
          <p:spPr>
            <a:xfrm>
              <a:off x="2493226" y="2510904"/>
              <a:ext cx="2921000" cy="1041400"/>
            </a:xfrm>
            <a:prstGeom prst="rect">
              <a:avLst/>
            </a:prstGeom>
          </p:spPr>
        </p:pic>
        <p:sp>
          <p:nvSpPr>
            <p:cNvPr id="14" name="TextBox 13"/>
            <p:cNvSpPr txBox="1"/>
            <p:nvPr/>
          </p:nvSpPr>
          <p:spPr>
            <a:xfrm>
              <a:off x="2574175" y="2261335"/>
              <a:ext cx="2456547" cy="276999"/>
            </a:xfrm>
            <a:prstGeom prst="rect">
              <a:avLst/>
            </a:prstGeom>
            <a:noFill/>
          </p:spPr>
          <p:txBody>
            <a:bodyPr wrap="none" rtlCol="0">
              <a:spAutoFit/>
            </a:bodyPr>
            <a:lstStyle/>
            <a:p>
              <a:r>
                <a:rPr lang="en-US" sz="1200" b="1" dirty="0" smtClean="0"/>
                <a:t>Marginal Frequencies for Computer</a:t>
              </a:r>
              <a:endParaRPr lang="en-US" sz="1200" b="1" dirty="0"/>
            </a:p>
          </p:txBody>
        </p:sp>
        <p:sp>
          <p:nvSpPr>
            <p:cNvPr id="21" name="Double Brace 20"/>
            <p:cNvSpPr/>
            <p:nvPr/>
          </p:nvSpPr>
          <p:spPr>
            <a:xfrm rot="16200000">
              <a:off x="3989605" y="3045290"/>
              <a:ext cx="354289" cy="728600"/>
            </a:xfrm>
            <a:prstGeom prst="bracePair">
              <a:avLst>
                <a:gd name="adj" fmla="val 17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Arrow 21"/>
            <p:cNvSpPr/>
            <p:nvPr/>
          </p:nvSpPr>
          <p:spPr>
            <a:xfrm rot="13731104">
              <a:off x="3029410" y="2832434"/>
              <a:ext cx="849681" cy="182332"/>
            </a:xfrm>
            <a:prstGeom prst="leftArrow">
              <a:avLst>
                <a:gd name="adj1" fmla="val 17742"/>
                <a:gd name="adj2" fmla="val 564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2172874" y="1929917"/>
            <a:ext cx="2826467" cy="1092371"/>
            <a:chOff x="0" y="3969740"/>
            <a:chExt cx="3204193" cy="1424479"/>
          </a:xfrm>
        </p:grpSpPr>
        <p:sp>
          <p:nvSpPr>
            <p:cNvPr id="36" name="Rectangle 35"/>
            <p:cNvSpPr/>
            <p:nvPr/>
          </p:nvSpPr>
          <p:spPr>
            <a:xfrm>
              <a:off x="0" y="3977388"/>
              <a:ext cx="3133414" cy="1416831"/>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504D"/>
                </a:solidFill>
              </a:endParaRPr>
            </a:p>
          </p:txBody>
        </p:sp>
        <p:pic>
          <p:nvPicPr>
            <p:cNvPr id="23" name="Picture 22"/>
            <p:cNvPicPr>
              <a:picLocks noChangeAspect="1"/>
            </p:cNvPicPr>
            <p:nvPr/>
          </p:nvPicPr>
          <p:blipFill>
            <a:blip r:embed="rId5"/>
            <a:stretch>
              <a:fillRect/>
            </a:stretch>
          </p:blipFill>
          <p:spPr>
            <a:xfrm>
              <a:off x="37628" y="4146798"/>
              <a:ext cx="3048000" cy="1219200"/>
            </a:xfrm>
            <a:prstGeom prst="rect">
              <a:avLst/>
            </a:prstGeom>
            <a:ln>
              <a:noFill/>
            </a:ln>
          </p:spPr>
        </p:pic>
        <p:sp>
          <p:nvSpPr>
            <p:cNvPr id="24" name="Plus 23"/>
            <p:cNvSpPr/>
            <p:nvPr/>
          </p:nvSpPr>
          <p:spPr>
            <a:xfrm>
              <a:off x="1737302" y="5055318"/>
              <a:ext cx="98772" cy="131224"/>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C0504D"/>
                </a:solidFill>
              </a:endParaRPr>
            </a:p>
          </p:txBody>
        </p:sp>
        <p:sp>
          <p:nvSpPr>
            <p:cNvPr id="26" name="Equal 25"/>
            <p:cNvSpPr/>
            <p:nvPr/>
          </p:nvSpPr>
          <p:spPr>
            <a:xfrm>
              <a:off x="2149029" y="5055318"/>
              <a:ext cx="139553" cy="142555"/>
            </a:xfrm>
            <a:prstGeom prst="mathEqua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C0504D"/>
                </a:solidFill>
              </a:endParaRPr>
            </a:p>
          </p:txBody>
        </p:sp>
        <p:sp>
          <p:nvSpPr>
            <p:cNvPr id="27" name="Plus 26"/>
            <p:cNvSpPr/>
            <p:nvPr/>
          </p:nvSpPr>
          <p:spPr>
            <a:xfrm>
              <a:off x="2493226" y="4784404"/>
              <a:ext cx="98772" cy="13122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C0504D"/>
                </a:solidFill>
              </a:endParaRPr>
            </a:p>
          </p:txBody>
        </p:sp>
        <p:sp>
          <p:nvSpPr>
            <p:cNvPr id="29" name="TextBox 28"/>
            <p:cNvSpPr txBox="1"/>
            <p:nvPr/>
          </p:nvSpPr>
          <p:spPr>
            <a:xfrm>
              <a:off x="190481" y="3969740"/>
              <a:ext cx="3013712" cy="331113"/>
            </a:xfrm>
            <a:prstGeom prst="rect">
              <a:avLst/>
            </a:prstGeom>
            <a:noFill/>
          </p:spPr>
          <p:txBody>
            <a:bodyPr wrap="none" rtlCol="0">
              <a:spAutoFit/>
            </a:bodyPr>
            <a:lstStyle/>
            <a:p>
              <a:r>
                <a:rPr lang="en-US" sz="1050" b="1" dirty="0" smtClean="0">
                  <a:solidFill>
                    <a:srgbClr val="C0504D"/>
                  </a:solidFill>
                </a:rPr>
                <a:t>Calculating Joint and Marginal Proportions…</a:t>
              </a:r>
              <a:endParaRPr lang="en-US" sz="1050" b="1" dirty="0">
                <a:solidFill>
                  <a:srgbClr val="C0504D"/>
                </a:solidFill>
              </a:endParaRPr>
            </a:p>
          </p:txBody>
        </p:sp>
        <p:sp>
          <p:nvSpPr>
            <p:cNvPr id="31" name="TextBox 30"/>
            <p:cNvSpPr txBox="1"/>
            <p:nvPr/>
          </p:nvSpPr>
          <p:spPr>
            <a:xfrm>
              <a:off x="573817" y="4321995"/>
              <a:ext cx="612626" cy="401349"/>
            </a:xfrm>
            <a:prstGeom prst="rect">
              <a:avLst/>
            </a:prstGeom>
            <a:noFill/>
          </p:spPr>
          <p:txBody>
            <a:bodyPr wrap="none" rtlCol="0">
              <a:spAutoFit/>
            </a:bodyPr>
            <a:lstStyle/>
            <a:p>
              <a:r>
                <a:rPr lang="en-US" sz="1400" b="1" dirty="0" smtClean="0">
                  <a:solidFill>
                    <a:srgbClr val="C0504D"/>
                  </a:solidFill>
                  <a:latin typeface="Times"/>
                  <a:cs typeface="Times"/>
                </a:rPr>
                <a:t>1</a:t>
              </a:r>
              <a:r>
                <a:rPr lang="en-US" sz="1400" b="1" baseline="30000" dirty="0" smtClean="0">
                  <a:solidFill>
                    <a:srgbClr val="C0504D"/>
                  </a:solidFill>
                  <a:latin typeface="Times"/>
                  <a:cs typeface="Times"/>
                </a:rPr>
                <a:t>st</a:t>
              </a:r>
              <a:r>
                <a:rPr lang="en-US" sz="1400" b="1" dirty="0" smtClean="0">
                  <a:solidFill>
                    <a:srgbClr val="C0504D"/>
                  </a:solidFill>
                  <a:latin typeface="Times"/>
                  <a:cs typeface="Times"/>
                </a:rPr>
                <a:t>…</a:t>
              </a:r>
              <a:endParaRPr lang="en-US" sz="1400" b="1" dirty="0">
                <a:solidFill>
                  <a:srgbClr val="C0504D"/>
                </a:solidFill>
                <a:latin typeface="Times"/>
                <a:cs typeface="Times"/>
              </a:endParaRPr>
            </a:p>
          </p:txBody>
        </p:sp>
      </p:grpSp>
      <p:pic>
        <p:nvPicPr>
          <p:cNvPr id="33" name="Picture 32"/>
          <p:cNvPicPr>
            <a:picLocks noChangeAspect="1"/>
          </p:cNvPicPr>
          <p:nvPr/>
        </p:nvPicPr>
        <p:blipFill>
          <a:blip r:embed="rId6"/>
          <a:stretch>
            <a:fillRect/>
          </a:stretch>
        </p:blipFill>
        <p:spPr>
          <a:xfrm>
            <a:off x="2161565" y="3043233"/>
            <a:ext cx="2751988" cy="1208716"/>
          </a:xfrm>
          <a:prstGeom prst="rect">
            <a:avLst/>
          </a:prstGeom>
          <a:ln w="28575" cmpd="sng">
            <a:solidFill>
              <a:srgbClr val="C0504D"/>
            </a:solidFill>
          </a:ln>
        </p:spPr>
      </p:pic>
      <p:sp>
        <p:nvSpPr>
          <p:cNvPr id="35" name="TextBox 34"/>
          <p:cNvSpPr txBox="1"/>
          <p:nvPr/>
        </p:nvSpPr>
        <p:spPr>
          <a:xfrm>
            <a:off x="2500186" y="3324857"/>
            <a:ext cx="587103" cy="307777"/>
          </a:xfrm>
          <a:prstGeom prst="rect">
            <a:avLst/>
          </a:prstGeom>
          <a:noFill/>
        </p:spPr>
        <p:txBody>
          <a:bodyPr wrap="none" rtlCol="0">
            <a:spAutoFit/>
          </a:bodyPr>
          <a:lstStyle/>
          <a:p>
            <a:r>
              <a:rPr lang="en-US" sz="1400" b="1" dirty="0" smtClean="0">
                <a:solidFill>
                  <a:srgbClr val="C0504D"/>
                </a:solidFill>
                <a:latin typeface="Times"/>
                <a:cs typeface="Times"/>
              </a:rPr>
              <a:t>2</a:t>
            </a:r>
            <a:r>
              <a:rPr lang="en-US" sz="1400" b="1" baseline="30000" dirty="0" smtClean="0">
                <a:solidFill>
                  <a:srgbClr val="C0504D"/>
                </a:solidFill>
                <a:latin typeface="Times"/>
                <a:cs typeface="Times"/>
              </a:rPr>
              <a:t>nd</a:t>
            </a:r>
            <a:r>
              <a:rPr lang="en-US" sz="1400" b="1" dirty="0" smtClean="0">
                <a:solidFill>
                  <a:srgbClr val="C0504D"/>
                </a:solidFill>
                <a:latin typeface="Times"/>
                <a:cs typeface="Times"/>
              </a:rPr>
              <a:t>…</a:t>
            </a:r>
            <a:endParaRPr lang="en-US" sz="1400" b="1" dirty="0">
              <a:solidFill>
                <a:srgbClr val="C0504D"/>
              </a:solidFill>
              <a:latin typeface="Times"/>
              <a:cs typeface="Times"/>
            </a:endParaRPr>
          </a:p>
        </p:txBody>
      </p:sp>
      <p:pic>
        <p:nvPicPr>
          <p:cNvPr id="37" name="Picture 36"/>
          <p:cNvPicPr>
            <a:picLocks noChangeAspect="1"/>
          </p:cNvPicPr>
          <p:nvPr/>
        </p:nvPicPr>
        <p:blipFill>
          <a:blip r:embed="rId7"/>
          <a:stretch>
            <a:fillRect/>
          </a:stretch>
        </p:blipFill>
        <p:spPr>
          <a:xfrm>
            <a:off x="4970491" y="2692905"/>
            <a:ext cx="2564188" cy="1700149"/>
          </a:xfrm>
          <a:prstGeom prst="rect">
            <a:avLst/>
          </a:prstGeom>
          <a:ln w="28575" cmpd="sng">
            <a:solidFill>
              <a:srgbClr val="C0504D"/>
            </a:solidFill>
          </a:ln>
        </p:spPr>
      </p:pic>
      <p:sp>
        <p:nvSpPr>
          <p:cNvPr id="41" name="Rectangle 40"/>
          <p:cNvSpPr/>
          <p:nvPr/>
        </p:nvSpPr>
        <p:spPr>
          <a:xfrm>
            <a:off x="4995866" y="69391"/>
            <a:ext cx="2520198" cy="2543405"/>
          </a:xfrm>
          <a:prstGeom prst="rect">
            <a:avLst/>
          </a:prstGeom>
          <a:noFill/>
          <a:ln w="28575"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5345756" y="3411408"/>
            <a:ext cx="714934" cy="276999"/>
          </a:xfrm>
          <a:prstGeom prst="rect">
            <a:avLst/>
          </a:prstGeom>
          <a:noFill/>
        </p:spPr>
        <p:txBody>
          <a:bodyPr wrap="none" rtlCol="0">
            <a:spAutoFit/>
          </a:bodyPr>
          <a:lstStyle/>
          <a:p>
            <a:r>
              <a:rPr lang="en-US" sz="1200" b="1" dirty="0" smtClean="0">
                <a:solidFill>
                  <a:srgbClr val="C0504D"/>
                </a:solidFill>
                <a:latin typeface="Times"/>
                <a:cs typeface="Times"/>
              </a:rPr>
              <a:t>Finally..</a:t>
            </a:r>
            <a:endParaRPr lang="en-US" sz="1200" b="1" dirty="0">
              <a:solidFill>
                <a:srgbClr val="C0504D"/>
              </a:solidFill>
              <a:latin typeface="Times"/>
              <a:cs typeface="Times"/>
            </a:endParaRPr>
          </a:p>
        </p:txBody>
      </p:sp>
      <p:grpSp>
        <p:nvGrpSpPr>
          <p:cNvPr id="50" name="Group 49"/>
          <p:cNvGrpSpPr/>
          <p:nvPr/>
        </p:nvGrpSpPr>
        <p:grpSpPr>
          <a:xfrm rot="16200000">
            <a:off x="2563171" y="3740188"/>
            <a:ext cx="1175855" cy="2199377"/>
            <a:chOff x="158849" y="3043233"/>
            <a:chExt cx="1374466" cy="2844800"/>
          </a:xfrm>
        </p:grpSpPr>
        <p:pic>
          <p:nvPicPr>
            <p:cNvPr id="44" name="Picture 43"/>
            <p:cNvPicPr>
              <a:picLocks noChangeAspect="1"/>
            </p:cNvPicPr>
            <p:nvPr/>
          </p:nvPicPr>
          <p:blipFill>
            <a:blip r:embed="rId8"/>
            <a:stretch>
              <a:fillRect/>
            </a:stretch>
          </p:blipFill>
          <p:spPr>
            <a:xfrm rot="5400000">
              <a:off x="-753081" y="3970333"/>
              <a:ext cx="2844800" cy="990600"/>
            </a:xfrm>
            <a:prstGeom prst="rect">
              <a:avLst/>
            </a:prstGeom>
          </p:spPr>
        </p:pic>
        <p:sp>
          <p:nvSpPr>
            <p:cNvPr id="45" name="TextBox 44"/>
            <p:cNvSpPr txBox="1"/>
            <p:nvPr/>
          </p:nvSpPr>
          <p:spPr>
            <a:xfrm rot="5400000">
              <a:off x="270370" y="4417876"/>
              <a:ext cx="2025331" cy="323786"/>
            </a:xfrm>
            <a:prstGeom prst="rect">
              <a:avLst/>
            </a:prstGeom>
            <a:noFill/>
          </p:spPr>
          <p:txBody>
            <a:bodyPr wrap="none" rtlCol="0">
              <a:spAutoFit/>
            </a:bodyPr>
            <a:lstStyle/>
            <a:p>
              <a:r>
                <a:rPr lang="en-US" sz="1200" b="1" dirty="0" smtClean="0"/>
                <a:t>Conditioning on Sex…</a:t>
              </a:r>
              <a:endParaRPr lang="en-US" sz="1200" b="1" dirty="0"/>
            </a:p>
          </p:txBody>
        </p:sp>
        <p:sp>
          <p:nvSpPr>
            <p:cNvPr id="46" name="Rectangle 45"/>
            <p:cNvSpPr/>
            <p:nvPr/>
          </p:nvSpPr>
          <p:spPr>
            <a:xfrm>
              <a:off x="158849" y="3043233"/>
              <a:ext cx="1374466" cy="2844800"/>
            </a:xfrm>
            <a:prstGeom prst="rect">
              <a:avLst/>
            </a:prstGeom>
            <a:noFill/>
            <a:ln w="28575"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rot="5400000">
              <a:off x="619760" y="3461215"/>
              <a:ext cx="642048" cy="369332"/>
            </a:xfrm>
            <a:prstGeom prst="rect">
              <a:avLst/>
            </a:prstGeom>
          </p:spPr>
          <p:txBody>
            <a:bodyPr wrap="none">
              <a:spAutoFit/>
            </a:bodyPr>
            <a:lstStyle/>
            <a:p>
              <a:r>
                <a:rPr lang="en-US" b="1" dirty="0">
                  <a:solidFill>
                    <a:schemeClr val="accent1"/>
                  </a:solidFill>
                  <a:latin typeface="Times"/>
                  <a:cs typeface="Times"/>
                </a:rPr>
                <a:t>1</a:t>
              </a:r>
              <a:r>
                <a:rPr lang="en-US" b="1" baseline="30000" dirty="0">
                  <a:solidFill>
                    <a:schemeClr val="accent1"/>
                  </a:solidFill>
                  <a:latin typeface="Times"/>
                  <a:cs typeface="Times"/>
                </a:rPr>
                <a:t>st</a:t>
              </a:r>
              <a:r>
                <a:rPr lang="en-US" b="1" dirty="0">
                  <a:solidFill>
                    <a:schemeClr val="accent1"/>
                  </a:solidFill>
                  <a:latin typeface="Times"/>
                  <a:cs typeface="Times"/>
                </a:rPr>
                <a:t>…</a:t>
              </a:r>
            </a:p>
          </p:txBody>
        </p:sp>
      </p:grpSp>
      <p:pic>
        <p:nvPicPr>
          <p:cNvPr id="48" name="Picture 47"/>
          <p:cNvPicPr>
            <a:picLocks noChangeAspect="1"/>
          </p:cNvPicPr>
          <p:nvPr/>
        </p:nvPicPr>
        <p:blipFill>
          <a:blip r:embed="rId9"/>
          <a:stretch>
            <a:fillRect/>
          </a:stretch>
        </p:blipFill>
        <p:spPr>
          <a:xfrm rot="5400000">
            <a:off x="-333609" y="3668452"/>
            <a:ext cx="2897353" cy="1646916"/>
          </a:xfrm>
          <a:prstGeom prst="rect">
            <a:avLst/>
          </a:prstGeom>
          <a:ln w="28575" cmpd="sng">
            <a:solidFill>
              <a:srgbClr val="4BACC6"/>
            </a:solidFill>
          </a:ln>
        </p:spPr>
      </p:pic>
      <p:sp>
        <p:nvSpPr>
          <p:cNvPr id="49" name="Rectangle 48"/>
          <p:cNvSpPr/>
          <p:nvPr/>
        </p:nvSpPr>
        <p:spPr>
          <a:xfrm rot="5400000">
            <a:off x="972429" y="3534518"/>
            <a:ext cx="902899" cy="307777"/>
          </a:xfrm>
          <a:prstGeom prst="rect">
            <a:avLst/>
          </a:prstGeom>
        </p:spPr>
        <p:txBody>
          <a:bodyPr wrap="none">
            <a:spAutoFit/>
          </a:bodyPr>
          <a:lstStyle/>
          <a:p>
            <a:r>
              <a:rPr lang="en-US" sz="1400" b="1" dirty="0" smtClean="0">
                <a:solidFill>
                  <a:schemeClr val="accent1"/>
                </a:solidFill>
                <a:latin typeface="Times"/>
                <a:cs typeface="Times"/>
              </a:rPr>
              <a:t>Finally…</a:t>
            </a:r>
            <a:endParaRPr lang="en-US" sz="1400" b="1" dirty="0">
              <a:solidFill>
                <a:schemeClr val="accent1"/>
              </a:solidFill>
              <a:latin typeface="Times"/>
              <a:cs typeface="Times"/>
            </a:endParaRPr>
          </a:p>
        </p:txBody>
      </p:sp>
      <p:pic>
        <p:nvPicPr>
          <p:cNvPr id="51" name="Picture 50"/>
          <p:cNvPicPr>
            <a:picLocks noChangeAspect="1"/>
          </p:cNvPicPr>
          <p:nvPr/>
        </p:nvPicPr>
        <p:blipFill>
          <a:blip r:embed="rId10"/>
          <a:stretch>
            <a:fillRect/>
          </a:stretch>
        </p:blipFill>
        <p:spPr>
          <a:xfrm>
            <a:off x="4350458" y="4454484"/>
            <a:ext cx="2847548" cy="1117528"/>
          </a:xfrm>
          <a:prstGeom prst="rect">
            <a:avLst/>
          </a:prstGeom>
          <a:ln w="28575" cmpd="sng">
            <a:solidFill>
              <a:schemeClr val="accent6"/>
            </a:solidFill>
          </a:ln>
        </p:spPr>
      </p:pic>
      <p:sp>
        <p:nvSpPr>
          <p:cNvPr id="52" name="Rectangle 51"/>
          <p:cNvSpPr/>
          <p:nvPr/>
        </p:nvSpPr>
        <p:spPr>
          <a:xfrm>
            <a:off x="4560979" y="4551699"/>
            <a:ext cx="1834939" cy="261610"/>
          </a:xfrm>
          <a:prstGeom prst="rect">
            <a:avLst/>
          </a:prstGeom>
        </p:spPr>
        <p:txBody>
          <a:bodyPr wrap="none">
            <a:spAutoFit/>
          </a:bodyPr>
          <a:lstStyle/>
          <a:p>
            <a:r>
              <a:rPr lang="en-US" sz="1100" b="1" dirty="0"/>
              <a:t>Conditioning on </a:t>
            </a:r>
            <a:r>
              <a:rPr lang="en-US" sz="1100" b="1" dirty="0" smtClean="0"/>
              <a:t>Computer…</a:t>
            </a:r>
            <a:endParaRPr lang="en-US" sz="1100" b="1" dirty="0"/>
          </a:p>
        </p:txBody>
      </p:sp>
      <p:sp>
        <p:nvSpPr>
          <p:cNvPr id="53" name="Rectangle 52"/>
          <p:cNvSpPr/>
          <p:nvPr/>
        </p:nvSpPr>
        <p:spPr>
          <a:xfrm>
            <a:off x="4792522" y="4753277"/>
            <a:ext cx="591227" cy="338554"/>
          </a:xfrm>
          <a:prstGeom prst="rect">
            <a:avLst/>
          </a:prstGeom>
        </p:spPr>
        <p:txBody>
          <a:bodyPr wrap="none">
            <a:spAutoFit/>
          </a:bodyPr>
          <a:lstStyle/>
          <a:p>
            <a:r>
              <a:rPr lang="en-US" sz="1600" b="1" dirty="0">
                <a:solidFill>
                  <a:schemeClr val="accent6"/>
                </a:solidFill>
                <a:latin typeface="Times"/>
                <a:cs typeface="Times"/>
              </a:rPr>
              <a:t>1</a:t>
            </a:r>
            <a:r>
              <a:rPr lang="en-US" sz="1600" b="1" baseline="30000" dirty="0">
                <a:solidFill>
                  <a:schemeClr val="accent6"/>
                </a:solidFill>
                <a:latin typeface="Times"/>
                <a:cs typeface="Times"/>
              </a:rPr>
              <a:t>st</a:t>
            </a:r>
            <a:r>
              <a:rPr lang="en-US" sz="1600" b="1" dirty="0">
                <a:solidFill>
                  <a:schemeClr val="accent6"/>
                </a:solidFill>
                <a:latin typeface="Times"/>
                <a:cs typeface="Times"/>
              </a:rPr>
              <a:t>…</a:t>
            </a:r>
          </a:p>
        </p:txBody>
      </p:sp>
      <p:pic>
        <p:nvPicPr>
          <p:cNvPr id="54" name="Picture 53"/>
          <p:cNvPicPr>
            <a:picLocks noChangeAspect="1"/>
          </p:cNvPicPr>
          <p:nvPr/>
        </p:nvPicPr>
        <p:blipFill rotWithShape="1">
          <a:blip r:embed="rId11"/>
          <a:srcRect t="18426"/>
          <a:stretch/>
        </p:blipFill>
        <p:spPr>
          <a:xfrm>
            <a:off x="4332641" y="5614429"/>
            <a:ext cx="3022826" cy="1563087"/>
          </a:xfrm>
          <a:prstGeom prst="rect">
            <a:avLst/>
          </a:prstGeom>
          <a:ln w="28575" cmpd="sng">
            <a:solidFill>
              <a:srgbClr val="F79646"/>
            </a:solidFill>
          </a:ln>
        </p:spPr>
      </p:pic>
      <p:sp>
        <p:nvSpPr>
          <p:cNvPr id="55" name="Rectangle 54"/>
          <p:cNvSpPr/>
          <p:nvPr/>
        </p:nvSpPr>
        <p:spPr>
          <a:xfrm>
            <a:off x="4735877" y="5694007"/>
            <a:ext cx="800294" cy="276999"/>
          </a:xfrm>
          <a:prstGeom prst="rect">
            <a:avLst/>
          </a:prstGeom>
        </p:spPr>
        <p:txBody>
          <a:bodyPr wrap="none">
            <a:spAutoFit/>
          </a:bodyPr>
          <a:lstStyle/>
          <a:p>
            <a:r>
              <a:rPr lang="en-US" sz="1200" b="1" dirty="0" smtClean="0">
                <a:solidFill>
                  <a:srgbClr val="F79646"/>
                </a:solidFill>
                <a:latin typeface="Times"/>
                <a:cs typeface="Times"/>
              </a:rPr>
              <a:t>Finally…</a:t>
            </a:r>
            <a:endParaRPr lang="en-US" sz="1200" b="1" dirty="0">
              <a:solidFill>
                <a:srgbClr val="F79646"/>
              </a:solidFill>
              <a:latin typeface="Times"/>
              <a:cs typeface="Times"/>
            </a:endParaRPr>
          </a:p>
        </p:txBody>
      </p:sp>
      <p:pic>
        <p:nvPicPr>
          <p:cNvPr id="2" name="Picture 1"/>
          <p:cNvPicPr>
            <a:picLocks noChangeAspect="1"/>
          </p:cNvPicPr>
          <p:nvPr/>
        </p:nvPicPr>
        <p:blipFill>
          <a:blip r:embed="rId12"/>
          <a:stretch>
            <a:fillRect/>
          </a:stretch>
        </p:blipFill>
        <p:spPr>
          <a:xfrm>
            <a:off x="258875" y="5971006"/>
            <a:ext cx="3225800" cy="952500"/>
          </a:xfrm>
          <a:prstGeom prst="rect">
            <a:avLst/>
          </a:prstGeom>
        </p:spPr>
      </p:pic>
      <p:pic>
        <p:nvPicPr>
          <p:cNvPr id="3" name="Picture 2"/>
          <p:cNvPicPr>
            <a:picLocks noChangeAspect="1"/>
          </p:cNvPicPr>
          <p:nvPr/>
        </p:nvPicPr>
        <p:blipFill>
          <a:blip r:embed="rId13"/>
          <a:stretch>
            <a:fillRect/>
          </a:stretch>
        </p:blipFill>
        <p:spPr>
          <a:xfrm>
            <a:off x="34485" y="7008191"/>
            <a:ext cx="4034616" cy="1756815"/>
          </a:xfrm>
          <a:prstGeom prst="rect">
            <a:avLst/>
          </a:prstGeom>
        </p:spPr>
      </p:pic>
      <p:pic>
        <p:nvPicPr>
          <p:cNvPr id="12" name="Picture 11"/>
          <p:cNvPicPr>
            <a:picLocks noChangeAspect="1"/>
          </p:cNvPicPr>
          <p:nvPr/>
        </p:nvPicPr>
        <p:blipFill>
          <a:blip r:embed="rId14"/>
          <a:stretch>
            <a:fillRect/>
          </a:stretch>
        </p:blipFill>
        <p:spPr>
          <a:xfrm>
            <a:off x="4024940" y="7280992"/>
            <a:ext cx="3598624" cy="1661823"/>
          </a:xfrm>
          <a:prstGeom prst="rect">
            <a:avLst/>
          </a:prstGeom>
        </p:spPr>
      </p:pic>
    </p:spTree>
    <p:extLst>
      <p:ext uri="{BB962C8B-B14F-4D97-AF65-F5344CB8AC3E}">
        <p14:creationId xmlns:p14="http://schemas.microsoft.com/office/powerpoint/2010/main" val="3389128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462</TotalTime>
  <Words>395</Words>
  <Application>Microsoft Macintosh PowerPoint</Application>
  <PresentationFormat>Custom</PresentationFormat>
  <Paragraphs>82</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BLAM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Almryde</dc:creator>
  <cp:lastModifiedBy>Kyle Almryde</cp:lastModifiedBy>
  <cp:revision>35</cp:revision>
  <cp:lastPrinted>2011-10-12T03:49:00Z</cp:lastPrinted>
  <dcterms:created xsi:type="dcterms:W3CDTF">2011-10-10T01:15:46Z</dcterms:created>
  <dcterms:modified xsi:type="dcterms:W3CDTF">2011-10-12T19:31:26Z</dcterms:modified>
</cp:coreProperties>
</file>